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97" r:id="rId1"/>
  </p:sldMasterIdLst>
  <p:sldIdLst>
    <p:sldId id="256" r:id="rId2"/>
    <p:sldId id="258" r:id="rId3"/>
    <p:sldId id="259" r:id="rId4"/>
    <p:sldId id="267" r:id="rId5"/>
    <p:sldId id="269" r:id="rId6"/>
    <p:sldId id="268" r:id="rId7"/>
    <p:sldId id="260" r:id="rId8"/>
    <p:sldId id="261" r:id="rId9"/>
    <p:sldId id="277" r:id="rId10"/>
    <p:sldId id="278" r:id="rId11"/>
    <p:sldId id="262" r:id="rId12"/>
    <p:sldId id="276" r:id="rId13"/>
    <p:sldId id="275" r:id="rId14"/>
    <p:sldId id="263" r:id="rId15"/>
    <p:sldId id="270" r:id="rId16"/>
    <p:sldId id="271" r:id="rId17"/>
    <p:sldId id="264" r:id="rId18"/>
    <p:sldId id="273" r:id="rId19"/>
    <p:sldId id="274" r:id="rId20"/>
    <p:sldId id="265" r:id="rId21"/>
    <p:sldId id="272" r:id="rId22"/>
    <p:sldId id="266" r:id="rId2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150" d="100"/>
          <a:sy n="150" d="100"/>
        </p:scale>
        <p:origin x="-104" y="-122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printerSettings" Target="printerSettings/printerSettings1.bin"/><Relationship Id="rId25" Type="http://schemas.openxmlformats.org/officeDocument/2006/relationships/presProps" Target="presProps.xml"/><Relationship Id="rId26" Type="http://schemas.openxmlformats.org/officeDocument/2006/relationships/viewProps" Target="viewProps.xml"/><Relationship Id="rId27" Type="http://schemas.openxmlformats.org/officeDocument/2006/relationships/theme" Target="theme/theme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10"/>
          <p:cNvGrpSpPr/>
          <p:nvPr/>
        </p:nvGrpSpPr>
        <p:grpSpPr>
          <a:xfrm>
            <a:off x="-1" y="3379694"/>
            <a:ext cx="7543801" cy="2604247"/>
            <a:chOff x="-1" y="3379694"/>
            <a:chExt cx="7543801" cy="2604247"/>
          </a:xfrm>
        </p:grpSpPr>
        <p:grpSp>
          <p:nvGrpSpPr>
            <p:cNvPr id="7" name="Group 11"/>
            <p:cNvGrpSpPr/>
            <p:nvPr/>
          </p:nvGrpSpPr>
          <p:grpSpPr>
            <a:xfrm>
              <a:off x="-1" y="3379694"/>
              <a:ext cx="7543801" cy="2604247"/>
              <a:chOff x="-1" y="3379694"/>
              <a:chExt cx="7543801" cy="2604247"/>
            </a:xfrm>
          </p:grpSpPr>
          <p:sp>
            <p:nvSpPr>
              <p:cNvPr id="15" name="Snip Single Corner Rectangle 14"/>
              <p:cNvSpPr/>
              <p:nvPr/>
            </p:nvSpPr>
            <p:spPr>
              <a:xfrm flipV="1">
                <a:off x="-1" y="3393141"/>
                <a:ext cx="7543800" cy="2590800"/>
              </a:xfrm>
              <a:prstGeom prst="snip1Rect">
                <a:avLst>
                  <a:gd name="adj" fmla="val 7379"/>
                </a:avLst>
              </a:prstGeom>
              <a:solidFill>
                <a:schemeClr val="bg1"/>
              </a:solidFill>
              <a:ln>
                <a:noFill/>
              </a:ln>
              <a:effectLst>
                <a:outerShdw blurRad="50800" dist="63500" dir="2700000" algn="tl" rotWithShape="0">
                  <a:prstClr val="black">
                    <a:alpha val="5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cxnSp>
            <p:nvCxnSpPr>
              <p:cNvPr id="16" name="Straight Connector 15"/>
              <p:cNvCxnSpPr/>
              <p:nvPr/>
            </p:nvCxnSpPr>
            <p:spPr>
              <a:xfrm>
                <a:off x="0" y="3379694"/>
                <a:ext cx="7543800" cy="2377"/>
              </a:xfrm>
              <a:prstGeom prst="line">
                <a:avLst/>
              </a:prstGeom>
              <a:ln w="28575"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3" name="Teardrop 12"/>
            <p:cNvSpPr/>
            <p:nvPr/>
          </p:nvSpPr>
          <p:spPr>
            <a:xfrm>
              <a:off x="6817659" y="3621741"/>
              <a:ext cx="394447" cy="394447"/>
            </a:xfrm>
            <a:prstGeom prst="teardrop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3913281"/>
            <a:ext cx="5867400" cy="1470025"/>
          </a:xfrm>
        </p:spPr>
        <p:txBody>
          <a:bodyPr>
            <a:normAutofit/>
          </a:bodyPr>
          <a:lstStyle>
            <a:lvl1pPr algn="r">
              <a:defRPr sz="46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5396753"/>
            <a:ext cx="5867400" cy="573741"/>
          </a:xfrm>
        </p:spPr>
        <p:txBody>
          <a:bodyPr>
            <a:normAutofit/>
          </a:bodyPr>
          <a:lstStyle>
            <a:lvl1pPr marL="0" indent="0" algn="r">
              <a:spcBef>
                <a:spcPct val="0"/>
              </a:spcBef>
              <a:buNone/>
              <a:defRPr sz="140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16200000">
            <a:off x="-734076" y="4503737"/>
            <a:ext cx="2057400" cy="365125"/>
          </a:xfrm>
        </p:spPr>
        <p:txBody>
          <a:bodyPr lIns="91440" tIns="0" bIns="0" anchor="b" anchorCtr="0"/>
          <a:lstStyle>
            <a:lvl1pPr>
              <a:defRPr sz="1400" b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fld id="{3E35C351-8CA9-FD42-A969-40576B90625C}" type="datetimeFigureOut">
              <a:rPr lang="en-US" smtClean="0"/>
              <a:pPr/>
              <a:t>6/1/14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16200000">
            <a:off x="-356811" y="4503737"/>
            <a:ext cx="2057397" cy="365125"/>
          </a:xfrm>
        </p:spPr>
        <p:txBody>
          <a:bodyPr lIns="91440" tIns="0" bIns="0" anchor="t" anchorCtr="0"/>
          <a:lstStyle>
            <a:lvl1pPr algn="l">
              <a:defRPr b="1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endParaRPr lang="en-US"/>
          </a:p>
        </p:txBody>
      </p:sp>
    </p:spTree>
  </p:cSld>
  <p:clrMapOvr>
    <a:masterClrMapping/>
  </p:clrMapOvr>
  <p:transition xmlns:p14="http://schemas.microsoft.com/office/powerpoint/2010/main" spd="med">
    <p:pull dir="r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0"/>
          <p:cNvGrpSpPr/>
          <p:nvPr/>
        </p:nvGrpSpPr>
        <p:grpSpPr>
          <a:xfrm>
            <a:off x="228600" y="228600"/>
            <a:ext cx="4251960" cy="6387352"/>
            <a:chOff x="228600" y="228600"/>
            <a:chExt cx="4251960" cy="6387352"/>
          </a:xfrm>
        </p:grpSpPr>
        <p:sp>
          <p:nvSpPr>
            <p:cNvPr id="12" name="Snip Diagonal Corner Rectangle 11"/>
            <p:cNvSpPr/>
            <p:nvPr/>
          </p:nvSpPr>
          <p:spPr>
            <a:xfrm flipV="1">
              <a:off x="228600" y="228600"/>
              <a:ext cx="4251960" cy="6387352"/>
            </a:xfrm>
            <a:prstGeom prst="snip2DiagRect">
              <a:avLst>
                <a:gd name="adj1" fmla="val 0"/>
                <a:gd name="adj2" fmla="val 3794"/>
              </a:avLst>
            </a:prstGeom>
            <a:solidFill>
              <a:schemeClr val="bg1"/>
            </a:solidFill>
            <a:ln>
              <a:noFill/>
            </a:ln>
            <a:effectLst>
              <a:outerShdw blurRad="50800" dist="63500" dir="2700000" algn="tl" rotWithShape="0">
                <a:prstClr val="black">
                  <a:alpha val="5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3" name="Teardrop 12"/>
            <p:cNvSpPr>
              <a:spLocks noChangeAspect="1"/>
            </p:cNvSpPr>
            <p:nvPr/>
          </p:nvSpPr>
          <p:spPr>
            <a:xfrm>
              <a:off x="3886200" y="432548"/>
              <a:ext cx="355002" cy="355002"/>
            </a:xfrm>
            <a:prstGeom prst="teardrop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2176272"/>
            <a:ext cx="3657600" cy="1161288"/>
          </a:xfrm>
        </p:spPr>
        <p:txBody>
          <a:bodyPr vert="horz" lIns="91440" tIns="45720" rIns="91440" bIns="45720" rtlCol="0" anchor="b" anchorCtr="0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000" b="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flipH="1">
            <a:off x="4654475" y="228600"/>
            <a:ext cx="4251960" cy="6391656"/>
          </a:xfrm>
          <a:prstGeom prst="snip2DiagRect">
            <a:avLst>
              <a:gd name="adj1" fmla="val 0"/>
              <a:gd name="adj2" fmla="val 4017"/>
            </a:avLst>
          </a:prstGeom>
          <a:effectLst>
            <a:outerShdw blurRad="50800" dist="63500" dir="2700000" algn="tl" rotWithShape="0">
              <a:prstClr val="black">
                <a:alpha val="5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ts val="2000"/>
              </a:spcBef>
              <a:buClr>
                <a:schemeClr val="accent1"/>
              </a:buClr>
              <a:buSzPct val="90000"/>
              <a:buFont typeface="Wingdings 2" pitchFamily="18" charset="2"/>
              <a:buNone/>
              <a:defRPr sz="1800" kern="120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0352" y="3342401"/>
            <a:ext cx="3657600" cy="2595282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buNone/>
              <a:defRPr sz="1800" kern="120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58952" y="6300216"/>
            <a:ext cx="1298448" cy="365125"/>
          </a:xfrm>
        </p:spPr>
        <p:txBody>
          <a:bodyPr/>
          <a:lstStyle/>
          <a:p>
            <a:fld id="{3E35C351-8CA9-FD42-A969-40576B90625C}" type="datetimeFigureOut">
              <a:rPr lang="en-US" smtClean="0"/>
              <a:pPr/>
              <a:t>6/1/14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057400" y="6300216"/>
            <a:ext cx="2340864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301752" y="6300216"/>
            <a:ext cx="448056" cy="365125"/>
          </a:xfrm>
        </p:spPr>
        <p:txBody>
          <a:bodyPr/>
          <a:lstStyle>
            <a:lvl1pPr algn="l">
              <a:defRPr/>
            </a:lvl1pPr>
          </a:lstStyle>
          <a:p>
            <a:fld id="{C1BDFAF3-2DCF-664F-969E-58036087C86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 spd="med">
    <p:pull dir="r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abov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Diagonal Corner Rectangle 8"/>
          <p:cNvSpPr/>
          <p:nvPr/>
        </p:nvSpPr>
        <p:spPr>
          <a:xfrm flipV="1">
            <a:off x="228600" y="4648200"/>
            <a:ext cx="8686800" cy="1963271"/>
          </a:xfrm>
          <a:prstGeom prst="snip2DiagRect">
            <a:avLst>
              <a:gd name="adj1" fmla="val 0"/>
              <a:gd name="adj2" fmla="val 9373"/>
            </a:avLst>
          </a:prstGeom>
          <a:solidFill>
            <a:schemeClr val="bg1"/>
          </a:solidFill>
          <a:ln>
            <a:noFill/>
          </a:ln>
          <a:effectLst>
            <a:outerShdw blurRad="50800" dist="63500" dir="2700000" algn="tl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648200"/>
            <a:ext cx="8153400" cy="609600"/>
          </a:xfrm>
        </p:spPr>
        <p:txBody>
          <a:bodyPr vert="horz" lIns="91440" tIns="45720" rIns="91440" bIns="45720" rtlCol="0" anchor="b" anchorCtr="0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000" b="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35C351-8CA9-FD42-A969-40576B90625C}" type="datetimeFigureOut">
              <a:rPr lang="en-US" smtClean="0"/>
              <a:pPr/>
              <a:t>6/1/14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BDFAF3-2DCF-664F-969E-58036087C86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5257799"/>
            <a:ext cx="8156448" cy="820272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ct val="0"/>
              </a:spcBef>
              <a:buNone/>
              <a:defRPr sz="1800" kern="120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Picture Placeholder 2"/>
          <p:cNvSpPr>
            <a:spLocks noGrp="1"/>
          </p:cNvSpPr>
          <p:nvPr>
            <p:ph type="pic" idx="1"/>
          </p:nvPr>
        </p:nvSpPr>
        <p:spPr>
          <a:xfrm flipH="1">
            <a:off x="228600" y="228600"/>
            <a:ext cx="8677835" cy="4267200"/>
          </a:xfrm>
          <a:prstGeom prst="snip2DiagRect">
            <a:avLst>
              <a:gd name="adj1" fmla="val 0"/>
              <a:gd name="adj2" fmla="val 4332"/>
            </a:avLst>
          </a:prstGeom>
          <a:effectLst>
            <a:outerShdw blurRad="50800" dist="63500" dir="2700000" algn="tl" rotWithShape="0">
              <a:prstClr val="black">
                <a:alpha val="5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ts val="2000"/>
              </a:spcBef>
              <a:buClr>
                <a:schemeClr val="accent1"/>
              </a:buClr>
              <a:buSzPct val="90000"/>
              <a:buFont typeface="Wingdings 2" pitchFamily="18" charset="2"/>
              <a:buNone/>
              <a:defRPr sz="1800" kern="120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</p:spTree>
  </p:cSld>
  <p:clrMapOvr>
    <a:masterClrMapping/>
  </p:clrMapOvr>
  <p:transition xmlns:p14="http://schemas.microsoft.com/office/powerpoint/2010/main" spd="med">
    <p:pull dir="r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los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35C351-8CA9-FD42-A969-40576B90625C}" type="datetimeFigureOut">
              <a:rPr lang="en-US" smtClean="0"/>
              <a:pPr/>
              <a:t>6/1/14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BDFAF3-2DCF-664F-969E-58036087C86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 spd="med">
    <p:pull dir="r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Diagonal Corner Rectangle 8"/>
          <p:cNvSpPr/>
          <p:nvPr/>
        </p:nvSpPr>
        <p:spPr>
          <a:xfrm flipV="1">
            <a:off x="228600" y="1707776"/>
            <a:ext cx="8686800" cy="4908176"/>
          </a:xfrm>
          <a:prstGeom prst="snip2DiagRect">
            <a:avLst>
              <a:gd name="adj1" fmla="val 0"/>
              <a:gd name="adj2" fmla="val 4003"/>
            </a:avLst>
          </a:prstGeom>
          <a:solidFill>
            <a:schemeClr val="bg1"/>
          </a:solidFill>
          <a:ln>
            <a:noFill/>
          </a:ln>
          <a:effectLst>
            <a:outerShdw blurRad="50800" dist="63500" dir="2700000" algn="tl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0" name="Snip Diagonal Corner Rectangle 9"/>
          <p:cNvSpPr/>
          <p:nvPr/>
        </p:nvSpPr>
        <p:spPr>
          <a:xfrm flipV="1">
            <a:off x="228600" y="228597"/>
            <a:ext cx="8686800" cy="1277473"/>
          </a:xfrm>
          <a:prstGeom prst="snip2DiagRect">
            <a:avLst>
              <a:gd name="adj1" fmla="val 0"/>
              <a:gd name="adj2" fmla="val 11674"/>
            </a:avLst>
          </a:prstGeom>
          <a:solidFill>
            <a:schemeClr val="bg1"/>
          </a:solidFill>
          <a:ln>
            <a:noFill/>
          </a:ln>
          <a:effectLst>
            <a:outerShdw blurRad="50800" dist="63500" dir="2700000" algn="tl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35C351-8CA9-FD42-A969-40576B90625C}" type="datetimeFigureOut">
              <a:rPr lang="en-US" smtClean="0"/>
              <a:pPr/>
              <a:t>6/1/14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BDFAF3-2DCF-664F-969E-58036087C86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 spd="med">
    <p:pull dir="r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nip Diagonal Corner Rectangle 7"/>
          <p:cNvSpPr/>
          <p:nvPr/>
        </p:nvSpPr>
        <p:spPr>
          <a:xfrm flipV="1">
            <a:off x="228600" y="228600"/>
            <a:ext cx="8686800" cy="6387352"/>
          </a:xfrm>
          <a:prstGeom prst="snip2DiagRect">
            <a:avLst>
              <a:gd name="adj1" fmla="val 0"/>
              <a:gd name="adj2" fmla="val 2529"/>
            </a:avLst>
          </a:prstGeom>
          <a:solidFill>
            <a:schemeClr val="bg1"/>
          </a:solidFill>
          <a:ln>
            <a:noFill/>
          </a:ln>
          <a:effectLst>
            <a:outerShdw blurRad="50800" dist="63500" dir="2700000" algn="tl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467600" y="838201"/>
            <a:ext cx="1219200" cy="5105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9462" y="838201"/>
            <a:ext cx="6307138" cy="5105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35C351-8CA9-FD42-A969-40576B90625C}" type="datetimeFigureOut">
              <a:rPr lang="en-US" smtClean="0"/>
              <a:pPr/>
              <a:t>6/1/14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BDFAF3-2DCF-664F-969E-58036087C86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 spd="med">
    <p:pull dir="r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Diagonal Corner Rectangle 8"/>
          <p:cNvSpPr/>
          <p:nvPr/>
        </p:nvSpPr>
        <p:spPr>
          <a:xfrm flipV="1">
            <a:off x="228600" y="1707776"/>
            <a:ext cx="8686800" cy="4908176"/>
          </a:xfrm>
          <a:prstGeom prst="snip2DiagRect">
            <a:avLst>
              <a:gd name="adj1" fmla="val 0"/>
              <a:gd name="adj2" fmla="val 4003"/>
            </a:avLst>
          </a:prstGeom>
          <a:solidFill>
            <a:schemeClr val="bg1"/>
          </a:solidFill>
          <a:ln>
            <a:noFill/>
          </a:ln>
          <a:effectLst>
            <a:outerShdw blurRad="50800" dist="63500" dir="2700000" algn="tl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0" name="Snip Diagonal Corner Rectangle 9"/>
          <p:cNvSpPr/>
          <p:nvPr/>
        </p:nvSpPr>
        <p:spPr>
          <a:xfrm flipV="1">
            <a:off x="228600" y="228597"/>
            <a:ext cx="8686800" cy="1277473"/>
          </a:xfrm>
          <a:prstGeom prst="snip2DiagRect">
            <a:avLst>
              <a:gd name="adj1" fmla="val 0"/>
              <a:gd name="adj2" fmla="val 11674"/>
            </a:avLst>
          </a:prstGeom>
          <a:solidFill>
            <a:schemeClr val="bg1"/>
          </a:solidFill>
          <a:ln>
            <a:noFill/>
          </a:ln>
          <a:effectLst>
            <a:outerShdw blurRad="50800" dist="63500" dir="2700000" algn="tl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35C351-8CA9-FD42-A969-40576B90625C}" type="datetimeFigureOut">
              <a:rPr lang="en-US" smtClean="0"/>
              <a:pPr/>
              <a:t>6/1/14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BDFAF3-2DCF-664F-969E-58036087C86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 spd="med">
    <p:pull dir="r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14"/>
          <p:cNvGrpSpPr/>
          <p:nvPr/>
        </p:nvGrpSpPr>
        <p:grpSpPr>
          <a:xfrm>
            <a:off x="-1" y="3379694"/>
            <a:ext cx="7543801" cy="2604247"/>
            <a:chOff x="-1" y="3379694"/>
            <a:chExt cx="7543801" cy="2604247"/>
          </a:xfrm>
        </p:grpSpPr>
        <p:grpSp>
          <p:nvGrpSpPr>
            <p:cNvPr id="7" name="Group 11"/>
            <p:cNvGrpSpPr/>
            <p:nvPr/>
          </p:nvGrpSpPr>
          <p:grpSpPr>
            <a:xfrm>
              <a:off x="-1" y="3379694"/>
              <a:ext cx="7543801" cy="2604247"/>
              <a:chOff x="-1" y="3379694"/>
              <a:chExt cx="7543801" cy="2604247"/>
            </a:xfrm>
          </p:grpSpPr>
          <p:sp>
            <p:nvSpPr>
              <p:cNvPr id="17" name="Snip Single Corner Rectangle 16"/>
              <p:cNvSpPr/>
              <p:nvPr/>
            </p:nvSpPr>
            <p:spPr>
              <a:xfrm flipV="1">
                <a:off x="-1" y="3393141"/>
                <a:ext cx="7543800" cy="2590800"/>
              </a:xfrm>
              <a:prstGeom prst="snip1Rect">
                <a:avLst>
                  <a:gd name="adj" fmla="val 7379"/>
                </a:avLst>
              </a:prstGeom>
              <a:solidFill>
                <a:schemeClr val="bg1"/>
              </a:solidFill>
              <a:ln>
                <a:noFill/>
              </a:ln>
              <a:effectLst>
                <a:outerShdw blurRad="50800" dist="63500" dir="2700000" algn="tl" rotWithShape="0">
                  <a:prstClr val="black">
                    <a:alpha val="5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cxnSp>
            <p:nvCxnSpPr>
              <p:cNvPr id="18" name="Straight Connector 17"/>
              <p:cNvCxnSpPr/>
              <p:nvPr/>
            </p:nvCxnSpPr>
            <p:spPr>
              <a:xfrm>
                <a:off x="0" y="3379694"/>
                <a:ext cx="7543800" cy="2377"/>
              </a:xfrm>
              <a:prstGeom prst="line">
                <a:avLst/>
              </a:prstGeom>
              <a:ln w="28575"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6" name="Teardrop 15"/>
            <p:cNvSpPr/>
            <p:nvPr/>
          </p:nvSpPr>
          <p:spPr>
            <a:xfrm>
              <a:off x="6817659" y="3621741"/>
              <a:ext cx="394447" cy="394447"/>
            </a:xfrm>
            <a:prstGeom prst="teardrop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3913281"/>
            <a:ext cx="5867400" cy="1470025"/>
          </a:xfrm>
        </p:spPr>
        <p:txBody>
          <a:bodyPr>
            <a:normAutofit/>
          </a:bodyPr>
          <a:lstStyle>
            <a:lvl1pPr algn="r">
              <a:defRPr sz="46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5396753"/>
            <a:ext cx="5867400" cy="573741"/>
          </a:xfrm>
        </p:spPr>
        <p:txBody>
          <a:bodyPr>
            <a:normAutofit/>
          </a:bodyPr>
          <a:lstStyle>
            <a:lvl1pPr marL="0" indent="0" algn="r">
              <a:spcBef>
                <a:spcPct val="0"/>
              </a:spcBef>
              <a:buNone/>
              <a:defRPr sz="140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16200000">
            <a:off x="-734076" y="4503737"/>
            <a:ext cx="2057400" cy="365125"/>
          </a:xfrm>
        </p:spPr>
        <p:txBody>
          <a:bodyPr lIns="91440" tIns="0" bIns="0" anchor="b" anchorCtr="0"/>
          <a:lstStyle>
            <a:lvl1pPr>
              <a:defRPr sz="1400" b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fld id="{3E35C351-8CA9-FD42-A969-40576B90625C}" type="datetimeFigureOut">
              <a:rPr lang="en-US" smtClean="0"/>
              <a:pPr/>
              <a:t>6/1/14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16200000">
            <a:off x="-356811" y="4503737"/>
            <a:ext cx="2057397" cy="365125"/>
          </a:xfrm>
        </p:spPr>
        <p:txBody>
          <a:bodyPr lIns="91440" tIns="0" bIns="0" anchor="t" anchorCtr="0"/>
          <a:lstStyle>
            <a:lvl1pPr algn="l">
              <a:defRPr b="1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2" name="Picture Placeholder 11"/>
          <p:cNvSpPr>
            <a:spLocks noGrp="1"/>
          </p:cNvSpPr>
          <p:nvPr>
            <p:ph type="pic" sz="quarter" idx="12"/>
          </p:nvPr>
        </p:nvSpPr>
        <p:spPr>
          <a:xfrm>
            <a:off x="0" y="676835"/>
            <a:ext cx="7543800" cy="2587752"/>
          </a:xfrm>
          <a:effectLst>
            <a:outerShdw blurRad="50800" dist="63500" dir="2700000" algn="tl" rotWithShape="0">
              <a:prstClr val="black">
                <a:alpha val="5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1800"/>
            </a:lvl1pPr>
          </a:lstStyle>
          <a:p>
            <a:r>
              <a:rPr lang="en-US" smtClean="0"/>
              <a:t>Click icon to add picture</a:t>
            </a:r>
            <a:endParaRPr/>
          </a:p>
        </p:txBody>
      </p:sp>
    </p:spTree>
  </p:cSld>
  <p:clrMapOvr>
    <a:masterClrMapping/>
  </p:clrMapOvr>
  <p:transition xmlns:p14="http://schemas.microsoft.com/office/powerpoint/2010/main" spd="med">
    <p:pull dir="r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6"/>
          <p:cNvGrpSpPr/>
          <p:nvPr/>
        </p:nvGrpSpPr>
        <p:grpSpPr>
          <a:xfrm flipH="1">
            <a:off x="1600199" y="2126877"/>
            <a:ext cx="7543801" cy="2604247"/>
            <a:chOff x="-1" y="3379694"/>
            <a:chExt cx="7543801" cy="2604247"/>
          </a:xfrm>
        </p:grpSpPr>
        <p:grpSp>
          <p:nvGrpSpPr>
            <p:cNvPr id="7" name="Group 11"/>
            <p:cNvGrpSpPr/>
            <p:nvPr/>
          </p:nvGrpSpPr>
          <p:grpSpPr>
            <a:xfrm>
              <a:off x="-1" y="3379694"/>
              <a:ext cx="7543801" cy="2604247"/>
              <a:chOff x="-1" y="3379694"/>
              <a:chExt cx="7543801" cy="2604247"/>
            </a:xfrm>
          </p:grpSpPr>
          <p:sp>
            <p:nvSpPr>
              <p:cNvPr id="10" name="Snip Single Corner Rectangle 9"/>
              <p:cNvSpPr/>
              <p:nvPr/>
            </p:nvSpPr>
            <p:spPr>
              <a:xfrm flipV="1">
                <a:off x="-1" y="3393141"/>
                <a:ext cx="7543800" cy="2590800"/>
              </a:xfrm>
              <a:prstGeom prst="snip1Rect">
                <a:avLst>
                  <a:gd name="adj" fmla="val 7379"/>
                </a:avLst>
              </a:prstGeom>
              <a:solidFill>
                <a:schemeClr val="bg1"/>
              </a:solidFill>
              <a:ln>
                <a:noFill/>
              </a:ln>
              <a:effectLst>
                <a:outerShdw blurRad="50800" dist="63500" dir="2700000" algn="tl" rotWithShape="0">
                  <a:prstClr val="black">
                    <a:alpha val="5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cxnSp>
            <p:nvCxnSpPr>
              <p:cNvPr id="11" name="Straight Connector 10"/>
              <p:cNvCxnSpPr/>
              <p:nvPr/>
            </p:nvCxnSpPr>
            <p:spPr>
              <a:xfrm>
                <a:off x="0" y="3379694"/>
                <a:ext cx="7543800" cy="2377"/>
              </a:xfrm>
              <a:prstGeom prst="line">
                <a:avLst/>
              </a:prstGeom>
              <a:ln w="28575"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9" name="Teardrop 8"/>
            <p:cNvSpPr/>
            <p:nvPr/>
          </p:nvSpPr>
          <p:spPr>
            <a:xfrm flipH="1">
              <a:off x="228599" y="3621741"/>
              <a:ext cx="394447" cy="394447"/>
            </a:xfrm>
            <a:prstGeom prst="teardrop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36105" y="2653553"/>
            <a:ext cx="5870448" cy="1472184"/>
          </a:xfrm>
        </p:spPr>
        <p:txBody>
          <a:bodyPr vert="horz" lIns="91440" tIns="45720" rIns="91440" bIns="45720" rtlCol="0" anchor="b" anchorCtr="0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600" kern="1200">
                <a:solidFill>
                  <a:schemeClr val="tx1">
                    <a:lumMod val="90000"/>
                    <a:lumOff val="1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36105" y="4134881"/>
            <a:ext cx="5870448" cy="576072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ts val="300"/>
              </a:spcBef>
              <a:buClr>
                <a:schemeClr val="accent1"/>
              </a:buClr>
              <a:buSzPct val="90000"/>
              <a:buFont typeface="Wingdings 2" pitchFamily="18" charset="2"/>
              <a:buNone/>
              <a:defRPr sz="1400" kern="120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16200000">
            <a:off x="8033590" y="3475037"/>
            <a:ext cx="1828801" cy="365125"/>
          </a:xfrm>
        </p:spPr>
        <p:txBody>
          <a:bodyPr vert="horz" lIns="91440" tIns="0" rIns="91440" bIns="0" rtlCol="0" anchor="t" anchorCtr="0"/>
          <a:lstStyle>
            <a:lvl1pPr marL="0" algn="l" defTabSz="914400" rtl="0" eaLnBrk="1" latinLnBrk="0" hangingPunct="1">
              <a:defRPr sz="1100" b="1" kern="1200">
                <a:solidFill>
                  <a:schemeClr val="bg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16200000">
            <a:off x="7658009" y="3475037"/>
            <a:ext cx="1828800" cy="365125"/>
          </a:xfrm>
        </p:spPr>
        <p:txBody>
          <a:bodyPr vert="horz" lIns="91440" tIns="0" rIns="91440" bIns="0" rtlCol="0" anchor="b" anchorCtr="0"/>
          <a:lstStyle>
            <a:lvl1pPr marL="0" algn="l" defTabSz="914400" rtl="0" eaLnBrk="1" latinLnBrk="0" hangingPunct="1">
              <a:defRPr sz="1400" b="1" kern="12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fld id="{3E35C351-8CA9-FD42-A969-40576B90625C}" type="datetimeFigureOut">
              <a:rPr lang="en-US" smtClean="0"/>
              <a:pPr/>
              <a:t>6/1/14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 spd="med">
    <p:pull dir="r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nip Diagonal Corner Rectangle 10"/>
          <p:cNvSpPr/>
          <p:nvPr/>
        </p:nvSpPr>
        <p:spPr>
          <a:xfrm flipV="1">
            <a:off x="228600" y="1707776"/>
            <a:ext cx="8686800" cy="4908176"/>
          </a:xfrm>
          <a:prstGeom prst="snip2DiagRect">
            <a:avLst>
              <a:gd name="adj1" fmla="val 0"/>
              <a:gd name="adj2" fmla="val 4003"/>
            </a:avLst>
          </a:prstGeom>
          <a:solidFill>
            <a:schemeClr val="bg1"/>
          </a:solidFill>
          <a:ln>
            <a:noFill/>
          </a:ln>
          <a:effectLst>
            <a:outerShdw blurRad="50800" dist="63500" dir="2700000" algn="tl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2" name="Snip Diagonal Corner Rectangle 11"/>
          <p:cNvSpPr/>
          <p:nvPr/>
        </p:nvSpPr>
        <p:spPr>
          <a:xfrm flipV="1">
            <a:off x="228600" y="228597"/>
            <a:ext cx="8686800" cy="1277473"/>
          </a:xfrm>
          <a:prstGeom prst="snip2DiagRect">
            <a:avLst>
              <a:gd name="adj1" fmla="val 0"/>
              <a:gd name="adj2" fmla="val 11674"/>
            </a:avLst>
          </a:prstGeom>
          <a:solidFill>
            <a:schemeClr val="bg1"/>
          </a:solidFill>
          <a:ln>
            <a:noFill/>
          </a:ln>
          <a:effectLst>
            <a:outerShdw blurRad="50800" dist="63500" dir="2700000" algn="tl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9463" y="295833"/>
            <a:ext cx="7583488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79461" y="1981201"/>
            <a:ext cx="3657600" cy="3975100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5351" y="1981201"/>
            <a:ext cx="3657600" cy="3975100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35C351-8CA9-FD42-A969-40576B90625C}" type="datetimeFigureOut">
              <a:rPr lang="en-US" smtClean="0"/>
              <a:pPr/>
              <a:t>6/1/14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BDFAF3-2DCF-664F-969E-58036087C86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 spd="med">
    <p:pull dir="r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nip Diagonal Corner Rectangle 11"/>
          <p:cNvSpPr/>
          <p:nvPr/>
        </p:nvSpPr>
        <p:spPr>
          <a:xfrm flipV="1">
            <a:off x="228600" y="1707776"/>
            <a:ext cx="8686800" cy="4908176"/>
          </a:xfrm>
          <a:prstGeom prst="snip2DiagRect">
            <a:avLst>
              <a:gd name="adj1" fmla="val 0"/>
              <a:gd name="adj2" fmla="val 4003"/>
            </a:avLst>
          </a:prstGeom>
          <a:solidFill>
            <a:schemeClr val="bg1"/>
          </a:solidFill>
          <a:ln>
            <a:noFill/>
          </a:ln>
          <a:effectLst>
            <a:outerShdw blurRad="50800" dist="63500" dir="2700000" algn="tl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3" name="Snip Diagonal Corner Rectangle 12"/>
          <p:cNvSpPr/>
          <p:nvPr/>
        </p:nvSpPr>
        <p:spPr>
          <a:xfrm flipV="1">
            <a:off x="228600" y="228597"/>
            <a:ext cx="8686800" cy="1277473"/>
          </a:xfrm>
          <a:prstGeom prst="snip2DiagRect">
            <a:avLst>
              <a:gd name="adj1" fmla="val 0"/>
              <a:gd name="adj2" fmla="val 11674"/>
            </a:avLst>
          </a:prstGeom>
          <a:solidFill>
            <a:schemeClr val="bg1"/>
          </a:solidFill>
          <a:ln>
            <a:noFill/>
          </a:ln>
          <a:effectLst>
            <a:outerShdw blurRad="50800" dist="63500" dir="2700000" algn="tl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9463" y="295833"/>
            <a:ext cx="7583488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79463" y="1852426"/>
            <a:ext cx="3657600" cy="868362"/>
          </a:xfrm>
        </p:spPr>
        <p:txBody>
          <a:bodyPr anchor="ctr" anchorCtr="0">
            <a:noAutofit/>
          </a:bodyPr>
          <a:lstStyle>
            <a:lvl1pPr marL="0" indent="0" algn="ctr">
              <a:spcBef>
                <a:spcPct val="0"/>
              </a:spcBef>
              <a:buNone/>
              <a:defRPr sz="26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79463" y="2743200"/>
            <a:ext cx="3657600" cy="32131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05351" y="1852426"/>
            <a:ext cx="3657600" cy="868362"/>
          </a:xfrm>
        </p:spPr>
        <p:txBody>
          <a:bodyPr anchor="ctr" anchorCtr="0">
            <a:noAutofit/>
          </a:bodyPr>
          <a:lstStyle>
            <a:lvl1pPr marL="0" indent="0" algn="ctr">
              <a:spcBef>
                <a:spcPct val="0"/>
              </a:spcBef>
              <a:buNone/>
              <a:defRPr sz="26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05351" y="2743200"/>
            <a:ext cx="3657600" cy="32131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35C351-8CA9-FD42-A969-40576B90625C}" type="datetimeFigureOut">
              <a:rPr lang="en-US" smtClean="0"/>
              <a:pPr/>
              <a:t>6/1/14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BDFAF3-2DCF-664F-969E-58036087C86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 spd="med">
    <p:pull dir="r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Diagonal Corner Rectangle 8"/>
          <p:cNvSpPr/>
          <p:nvPr/>
        </p:nvSpPr>
        <p:spPr>
          <a:xfrm flipV="1">
            <a:off x="228600" y="1707776"/>
            <a:ext cx="8686800" cy="4908176"/>
          </a:xfrm>
          <a:prstGeom prst="snip2DiagRect">
            <a:avLst>
              <a:gd name="adj1" fmla="val 0"/>
              <a:gd name="adj2" fmla="val 4003"/>
            </a:avLst>
          </a:prstGeom>
          <a:solidFill>
            <a:schemeClr val="bg1"/>
          </a:solidFill>
          <a:ln>
            <a:noFill/>
          </a:ln>
          <a:effectLst>
            <a:outerShdw blurRad="50800" dist="63500" dir="2700000" algn="tl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0" name="Snip Diagonal Corner Rectangle 9"/>
          <p:cNvSpPr/>
          <p:nvPr/>
        </p:nvSpPr>
        <p:spPr>
          <a:xfrm flipV="1">
            <a:off x="228600" y="228597"/>
            <a:ext cx="8686800" cy="1277473"/>
          </a:xfrm>
          <a:prstGeom prst="snip2DiagRect">
            <a:avLst>
              <a:gd name="adj1" fmla="val 0"/>
              <a:gd name="adj2" fmla="val 11674"/>
            </a:avLst>
          </a:prstGeom>
          <a:solidFill>
            <a:schemeClr val="bg1"/>
          </a:solidFill>
          <a:ln>
            <a:noFill/>
          </a:ln>
          <a:effectLst>
            <a:outerShdw blurRad="50800" dist="63500" dir="2700000" algn="tl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35C351-8CA9-FD42-A969-40576B90625C}" type="datetimeFigureOut">
              <a:rPr lang="en-US" smtClean="0"/>
              <a:pPr/>
              <a:t>6/1/14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BDFAF3-2DCF-664F-969E-58036087C86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 spd="med">
    <p:pull dir="r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nip Diagonal Corner Rectangle 5"/>
          <p:cNvSpPr/>
          <p:nvPr/>
        </p:nvSpPr>
        <p:spPr>
          <a:xfrm flipV="1">
            <a:off x="228600" y="228600"/>
            <a:ext cx="8686800" cy="6387352"/>
          </a:xfrm>
          <a:prstGeom prst="snip2DiagRect">
            <a:avLst>
              <a:gd name="adj1" fmla="val 0"/>
              <a:gd name="adj2" fmla="val 2529"/>
            </a:avLst>
          </a:prstGeom>
          <a:solidFill>
            <a:schemeClr val="bg1"/>
          </a:solidFill>
          <a:ln>
            <a:noFill/>
          </a:ln>
          <a:effectLst>
            <a:outerShdw blurRad="50800" dist="63500" dir="2700000" algn="tl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35C351-8CA9-FD42-A969-40576B90625C}" type="datetimeFigureOut">
              <a:rPr lang="en-US" smtClean="0"/>
              <a:pPr/>
              <a:t>6/1/14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BDFAF3-2DCF-664F-969E-58036087C86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 spd="med">
    <p:pull dir="r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1"/>
          <p:cNvGrpSpPr/>
          <p:nvPr/>
        </p:nvGrpSpPr>
        <p:grpSpPr>
          <a:xfrm>
            <a:off x="228600" y="228600"/>
            <a:ext cx="4251960" cy="6387352"/>
            <a:chOff x="228600" y="228600"/>
            <a:chExt cx="4251960" cy="6387352"/>
          </a:xfrm>
        </p:grpSpPr>
        <p:sp>
          <p:nvSpPr>
            <p:cNvPr id="13" name="Snip Diagonal Corner Rectangle 12"/>
            <p:cNvSpPr/>
            <p:nvPr/>
          </p:nvSpPr>
          <p:spPr>
            <a:xfrm flipV="1">
              <a:off x="228600" y="228600"/>
              <a:ext cx="4251960" cy="6387352"/>
            </a:xfrm>
            <a:prstGeom prst="snip2DiagRect">
              <a:avLst>
                <a:gd name="adj1" fmla="val 0"/>
                <a:gd name="adj2" fmla="val 3794"/>
              </a:avLst>
            </a:prstGeom>
            <a:solidFill>
              <a:schemeClr val="bg1"/>
            </a:solidFill>
            <a:ln>
              <a:noFill/>
            </a:ln>
            <a:effectLst>
              <a:outerShdw blurRad="50800" dist="63500" dir="2700000" algn="tl" rotWithShape="0">
                <a:prstClr val="black">
                  <a:alpha val="5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4" name="Teardrop 13"/>
            <p:cNvSpPr>
              <a:spLocks noChangeAspect="1"/>
            </p:cNvSpPr>
            <p:nvPr/>
          </p:nvSpPr>
          <p:spPr>
            <a:xfrm>
              <a:off x="3886200" y="432548"/>
              <a:ext cx="355002" cy="355002"/>
            </a:xfrm>
            <a:prstGeom prst="teardrop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15" name="Snip Diagonal Corner Rectangle 14"/>
          <p:cNvSpPr/>
          <p:nvPr/>
        </p:nvSpPr>
        <p:spPr>
          <a:xfrm flipV="1">
            <a:off x="4648200" y="228600"/>
            <a:ext cx="4251960" cy="6387352"/>
          </a:xfrm>
          <a:prstGeom prst="snip2DiagRect">
            <a:avLst>
              <a:gd name="adj1" fmla="val 0"/>
              <a:gd name="adj2" fmla="val 3794"/>
            </a:avLst>
          </a:prstGeom>
          <a:solidFill>
            <a:schemeClr val="bg1"/>
          </a:solidFill>
          <a:ln>
            <a:noFill/>
          </a:ln>
          <a:effectLst>
            <a:outerShdw blurRad="50800" dist="63500" dir="2700000" algn="tl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5780" y="2177303"/>
            <a:ext cx="3657600" cy="1162050"/>
          </a:xfrm>
        </p:spPr>
        <p:txBody>
          <a:bodyPr anchor="b">
            <a:normAutofit/>
          </a:bodyPr>
          <a:lstStyle>
            <a:lvl1pPr algn="l">
              <a:defRPr sz="3000" b="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45380" y="609600"/>
            <a:ext cx="3657600" cy="5334000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25780" y="3352799"/>
            <a:ext cx="3657600" cy="2590801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62000" y="6297706"/>
            <a:ext cx="1295400" cy="365125"/>
          </a:xfrm>
        </p:spPr>
        <p:txBody>
          <a:bodyPr/>
          <a:lstStyle/>
          <a:p>
            <a:fld id="{3E35C351-8CA9-FD42-A969-40576B90625C}" type="datetimeFigureOut">
              <a:rPr lang="en-US" smtClean="0"/>
              <a:pPr/>
              <a:t>6/1/14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057400" y="6297706"/>
            <a:ext cx="2339788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304800" y="6297706"/>
            <a:ext cx="443753" cy="365125"/>
          </a:xfrm>
        </p:spPr>
        <p:txBody>
          <a:bodyPr/>
          <a:lstStyle>
            <a:lvl1pPr algn="l">
              <a:defRPr/>
            </a:lvl1pPr>
          </a:lstStyle>
          <a:p>
            <a:fld id="{C1BDFAF3-2DCF-664F-969E-58036087C86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 spd="med">
    <p:pull dir="r"/>
  </p:transition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79463" y="295833"/>
            <a:ext cx="7583488" cy="11430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79463" y="1949824"/>
            <a:ext cx="7583488" cy="400722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28600" y="624391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fld id="{3E35C351-8CA9-FD42-A969-40576B90625C}" type="datetimeFigureOut">
              <a:rPr lang="en-US" smtClean="0"/>
              <a:pPr/>
              <a:t>6/1/14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867400" y="624840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05300" y="6248400"/>
            <a:ext cx="533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 b="1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fld id="{C1BDFAF3-2DCF-664F-969E-58036087C86E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98" r:id="rId1"/>
    <p:sldLayoutId id="2147483699" r:id="rId2"/>
    <p:sldLayoutId id="2147483700" r:id="rId3"/>
    <p:sldLayoutId id="2147483701" r:id="rId4"/>
    <p:sldLayoutId id="2147483702" r:id="rId5"/>
    <p:sldLayoutId id="2147483703" r:id="rId6"/>
    <p:sldLayoutId id="2147483704" r:id="rId7"/>
    <p:sldLayoutId id="2147483705" r:id="rId8"/>
    <p:sldLayoutId id="2147483706" r:id="rId9"/>
    <p:sldLayoutId id="2147483707" r:id="rId10"/>
    <p:sldLayoutId id="2147483708" r:id="rId11"/>
    <p:sldLayoutId id="2147483709" r:id="rId12"/>
    <p:sldLayoutId id="2147483710" r:id="rId13"/>
    <p:sldLayoutId id="2147483711" r:id="rId14"/>
  </p:sldLayoutIdLst>
  <p:transition xmlns:p14="http://schemas.microsoft.com/office/powerpoint/2010/main" spd="med">
    <p:pull dir="r"/>
  </p:transition>
  <p:txStyles>
    <p:titleStyle>
      <a:lvl1pPr algn="l" defTabSz="914400" rtl="0" eaLnBrk="1" latinLnBrk="0" hangingPunct="1">
        <a:spcBef>
          <a:spcPct val="0"/>
        </a:spcBef>
        <a:buNone/>
        <a:defRPr sz="3800" kern="1200">
          <a:solidFill>
            <a:schemeClr val="tx1">
              <a:lumMod val="90000"/>
              <a:lumOff val="10000"/>
            </a:schemeClr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2000"/>
        </a:spcBef>
        <a:buClr>
          <a:schemeClr val="accent1"/>
        </a:buClr>
        <a:buSzPct val="90000"/>
        <a:buFont typeface="Wingdings 2" pitchFamily="18" charset="2"/>
        <a:buChar char=""/>
        <a:defRPr sz="2200" kern="1200">
          <a:solidFill>
            <a:schemeClr val="tx1">
              <a:lumMod val="90000"/>
              <a:lumOff val="10000"/>
            </a:schemeClr>
          </a:solidFill>
          <a:latin typeface="+mn-lt"/>
          <a:ea typeface="+mn-ea"/>
          <a:cs typeface="+mn-cs"/>
        </a:defRPr>
      </a:lvl1pPr>
      <a:lvl2pPr marL="685800" indent="-336550" algn="l" defTabSz="914400" rtl="0" eaLnBrk="1" latinLnBrk="0" hangingPunct="1">
        <a:spcBef>
          <a:spcPts val="600"/>
        </a:spcBef>
        <a:buClr>
          <a:schemeClr val="accent1"/>
        </a:buClr>
        <a:buSzPct val="90000"/>
        <a:buFont typeface="Wingdings 2" pitchFamily="18" charset="2"/>
        <a:buChar char=""/>
        <a:defRPr sz="2000" kern="1200">
          <a:solidFill>
            <a:schemeClr val="tx1">
              <a:lumMod val="90000"/>
              <a:lumOff val="10000"/>
            </a:schemeClr>
          </a:solidFill>
          <a:latin typeface="+mn-lt"/>
          <a:ea typeface="+mn-ea"/>
          <a:cs typeface="+mn-cs"/>
        </a:defRPr>
      </a:lvl2pPr>
      <a:lvl3pPr marL="1035050" indent="-349250" algn="l" defTabSz="914400" rtl="0" eaLnBrk="1" latinLnBrk="0" hangingPunct="1">
        <a:spcBef>
          <a:spcPts val="600"/>
        </a:spcBef>
        <a:buClr>
          <a:schemeClr val="accent1"/>
        </a:buClr>
        <a:buSzPct val="90000"/>
        <a:buFont typeface="Wingdings 2" pitchFamily="18" charset="2"/>
        <a:buChar char=""/>
        <a:defRPr sz="1800" kern="1200">
          <a:solidFill>
            <a:schemeClr val="tx1">
              <a:lumMod val="90000"/>
              <a:lumOff val="10000"/>
            </a:schemeClr>
          </a:solidFill>
          <a:latin typeface="+mn-lt"/>
          <a:ea typeface="+mn-ea"/>
          <a:cs typeface="+mn-cs"/>
        </a:defRPr>
      </a:lvl3pPr>
      <a:lvl4pPr marL="1371600" indent="-336550" algn="l" defTabSz="914400" rtl="0" eaLnBrk="1" latinLnBrk="0" hangingPunct="1">
        <a:spcBef>
          <a:spcPts val="600"/>
        </a:spcBef>
        <a:buClr>
          <a:schemeClr val="accent1"/>
        </a:buClr>
        <a:buSzPct val="90000"/>
        <a:buFont typeface="Wingdings 2" pitchFamily="18" charset="2"/>
        <a:buChar char=""/>
        <a:defRPr sz="1800" kern="1200">
          <a:solidFill>
            <a:schemeClr val="tx1">
              <a:lumMod val="90000"/>
              <a:lumOff val="10000"/>
            </a:schemeClr>
          </a:solidFill>
          <a:latin typeface="+mn-lt"/>
          <a:ea typeface="+mn-ea"/>
          <a:cs typeface="+mn-cs"/>
        </a:defRPr>
      </a:lvl4pPr>
      <a:lvl5pPr marL="1720850" indent="-349250" algn="l" defTabSz="914400" rtl="0" eaLnBrk="1" latinLnBrk="0" hangingPunct="1">
        <a:spcBef>
          <a:spcPts val="600"/>
        </a:spcBef>
        <a:buClr>
          <a:schemeClr val="accent1"/>
        </a:buClr>
        <a:buSzPct val="90000"/>
        <a:buFont typeface="Wingdings 2" pitchFamily="18" charset="2"/>
        <a:buChar char=""/>
        <a:defRPr sz="1800" kern="1200">
          <a:solidFill>
            <a:schemeClr val="tx1">
              <a:lumMod val="90000"/>
              <a:lumOff val="10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image" Target="../media/image6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nmc.org/publications/2014-horizon-report-higher-ed" TargetMode="External"/><Relationship Id="rId3" Type="http://schemas.openxmlformats.org/officeDocument/2006/relationships/hyperlink" Target="http://www.educause.edu" TargetMode="Externa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hyperlink" Target="mailto:joan@cni.org" TargetMode="External"/><Relationship Id="rId3" Type="http://schemas.openxmlformats.org/officeDocument/2006/relationships/image" Target="../media/image9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scaleup.ncsu.edu/FAQs.html" TargetMode="External"/><Relationship Id="rId4" Type="http://schemas.openxmlformats.org/officeDocument/2006/relationships/hyperlink" Target="http://www.oit.umn.edu/research-evaluation/selected-research/learning-environments/index.htm" TargetMode="External"/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eb.mit.edu/edtech/casestudies/teal.html" TargetMode="Externa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Top Trends for Technologies in Higher Education</a:t>
            </a:r>
            <a:endParaRPr lang="en-US" sz="36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sz="1800" dirty="0" smtClean="0"/>
              <a:t>Joan K. Lippincott, CNI</a:t>
            </a:r>
          </a:p>
          <a:p>
            <a:r>
              <a:rPr lang="en-US" sz="1800" dirty="0" smtClean="0"/>
              <a:t>AMICAL  Kosovo 2014</a:t>
            </a:r>
            <a:endParaRPr lang="en-US" sz="1800" dirty="0"/>
          </a:p>
        </p:txBody>
      </p:sp>
    </p:spTree>
  </p:cSld>
  <p:clrMapOvr>
    <a:masterClrMapping/>
  </p:clrMapOvr>
  <p:transition xmlns:p14="http://schemas.microsoft.com/office/powerpoint/2010/main" spd="med">
    <p:pull dir="r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Other considerations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Standardization of devices</a:t>
            </a:r>
          </a:p>
          <a:p>
            <a:r>
              <a:rPr lang="en-US" dirty="0" smtClean="0"/>
              <a:t>Rate of adoption by faculty and students</a:t>
            </a:r>
          </a:p>
          <a:p>
            <a:r>
              <a:rPr lang="en-US" dirty="0" smtClean="0"/>
              <a:t>Security</a:t>
            </a:r>
          </a:p>
          <a:p>
            <a:r>
              <a:rPr lang="en-US" dirty="0" smtClean="0"/>
              <a:t>Proprietary platforms for content</a:t>
            </a:r>
            <a:endParaRPr lang="en-US" dirty="0"/>
          </a:p>
        </p:txBody>
      </p:sp>
    </p:spTree>
  </p:cSld>
  <p:clrMapOvr>
    <a:masterClrMapping/>
  </p:clrMapOvr>
  <p:transition xmlns:p14="http://schemas.microsoft.com/office/powerpoint/2010/main" spd="med">
    <p:pull dir="r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Makerspaces</a:t>
            </a:r>
            <a:endParaRPr lang="en-US" dirty="0"/>
          </a:p>
        </p:txBody>
      </p:sp>
      <p:pic>
        <p:nvPicPr>
          <p:cNvPr id="4" name="Content Placeholder 3" descr="IMG_3109.JPG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20974" r="-20974"/>
          <a:stretch>
            <a:fillRect/>
          </a:stretch>
        </p:blipFill>
        <p:spPr/>
      </p:pic>
      <p:sp>
        <p:nvSpPr>
          <p:cNvPr id="5" name="TextBox 4"/>
          <p:cNvSpPr txBox="1"/>
          <p:nvPr/>
        </p:nvSpPr>
        <p:spPr>
          <a:xfrm>
            <a:off x="2134801" y="6108119"/>
            <a:ext cx="54753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North Carolina State U. Hunt Library 3-D Printer</a:t>
            </a:r>
            <a:endParaRPr lang="en-US" dirty="0"/>
          </a:p>
        </p:txBody>
      </p:sp>
    </p:spTree>
  </p:cSld>
  <p:clrMapOvr>
    <a:masterClrMapping/>
  </p:clrMapOvr>
  <p:transition xmlns:p14="http://schemas.microsoft.com/office/powerpoint/2010/main" spd="med">
    <p:pull dir="r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Why important</a:t>
            </a:r>
            <a:endParaRPr lang="en-US" b="1" dirty="0"/>
          </a:p>
        </p:txBody>
      </p:sp>
      <p:pic>
        <p:nvPicPr>
          <p:cNvPr id="8" name="Content Placeholder 7" descr="Screen Shot 2013-10-03 at 4.52.15 PM.png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4139" r="-4139"/>
          <a:stretch>
            <a:fillRect/>
          </a:stretch>
        </p:blipFill>
        <p:spPr/>
      </p:pic>
      <p:sp>
        <p:nvSpPr>
          <p:cNvPr id="7" name="Text Placeholder 6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sz="2400" dirty="0" smtClean="0"/>
              <a:t>“3D printing enriches learning and promotes knowledge creation.”  </a:t>
            </a:r>
            <a:r>
              <a:rPr lang="en-US" sz="1800" dirty="0" err="1" smtClean="0"/>
              <a:t>Kathlin</a:t>
            </a:r>
            <a:r>
              <a:rPr lang="en-US" sz="1800" dirty="0" smtClean="0"/>
              <a:t> Ray, Dean, University Libraries, University of Nevada, Reno </a:t>
            </a:r>
            <a:r>
              <a:rPr lang="en-US" sz="1000" dirty="0" smtClean="0"/>
              <a:t>http://www.slideshare.net/klray/academic-libraries-as-makerspace-3d-printing-at-and-3-d-printing-public</a:t>
            </a:r>
            <a:endParaRPr lang="en-US" sz="1000" dirty="0"/>
          </a:p>
        </p:txBody>
      </p:sp>
      <p:sp>
        <p:nvSpPr>
          <p:cNvPr id="9" name="TextBox 8"/>
          <p:cNvSpPr txBox="1"/>
          <p:nvPr/>
        </p:nvSpPr>
        <p:spPr>
          <a:xfrm>
            <a:off x="4784976" y="6395135"/>
            <a:ext cx="380104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http://www.unr.edu/nevada-today/news/2012/3d-copier</a:t>
            </a:r>
            <a:endParaRPr lang="en-US" sz="1200" dirty="0"/>
          </a:p>
        </p:txBody>
      </p:sp>
    </p:spTree>
  </p:cSld>
  <p:clrMapOvr>
    <a:masterClrMapping/>
  </p:clrMapOvr>
  <p:transition xmlns:p14="http://schemas.microsoft.com/office/powerpoint/2010/main" spd="med">
    <p:pull dir="r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Other considerations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Are there clear links to the curriculum?</a:t>
            </a:r>
          </a:p>
          <a:p>
            <a:pPr lvl="1"/>
            <a:r>
              <a:rPr lang="en-US" dirty="0" smtClean="0"/>
              <a:t>Engineering</a:t>
            </a:r>
          </a:p>
          <a:p>
            <a:pPr lvl="1"/>
            <a:r>
              <a:rPr lang="en-US" dirty="0" smtClean="0"/>
              <a:t>Environmental studies</a:t>
            </a:r>
          </a:p>
          <a:p>
            <a:pPr lvl="1"/>
            <a:r>
              <a:rPr lang="en-US" dirty="0" smtClean="0"/>
              <a:t>Health sciences</a:t>
            </a:r>
          </a:p>
          <a:p>
            <a:pPr lvl="1"/>
            <a:r>
              <a:rPr lang="en-US" dirty="0" smtClean="0"/>
              <a:t>Archaeology</a:t>
            </a:r>
          </a:p>
          <a:p>
            <a:r>
              <a:rPr lang="en-US" dirty="0" smtClean="0"/>
              <a:t>Equipment and staff costs</a:t>
            </a:r>
          </a:p>
          <a:p>
            <a:r>
              <a:rPr lang="en-US" dirty="0" smtClean="0"/>
              <a:t>Expertise</a:t>
            </a:r>
            <a:endParaRPr lang="en-US" dirty="0"/>
          </a:p>
        </p:txBody>
      </p:sp>
    </p:spTree>
  </p:cSld>
  <p:clrMapOvr>
    <a:masterClrMapping/>
  </p:clrMapOvr>
  <p:transition xmlns:p14="http://schemas.microsoft.com/office/powerpoint/2010/main" spd="med">
    <p:pull dir="r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Games and </a:t>
            </a:r>
            <a:r>
              <a:rPr lang="en-US" dirty="0" err="1" smtClean="0"/>
              <a:t>gamification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2438661" y="6147074"/>
            <a:ext cx="55385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http://www.thesims.com/en-us/the-sims-3#</a:t>
            </a:r>
            <a:endParaRPr lang="en-US" dirty="0"/>
          </a:p>
        </p:txBody>
      </p:sp>
      <p:pic>
        <p:nvPicPr>
          <p:cNvPr id="9" name="Content Placeholder 8" descr="Screen Shot 2014-03-18 at 3.11.31 PM.png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7436" r="-7436"/>
          <a:stretch>
            <a:fillRect/>
          </a:stretch>
        </p:blipFill>
        <p:spPr/>
      </p:pic>
    </p:spTree>
  </p:cSld>
  <p:clrMapOvr>
    <a:masterClrMapping/>
  </p:clrMapOvr>
  <p:transition xmlns:p14="http://schemas.microsoft.com/office/powerpoint/2010/main" spd="med">
    <p:pull dir="r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important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Considered by many to be a useful strategy</a:t>
            </a:r>
          </a:p>
          <a:p>
            <a:pPr lvl="1"/>
            <a:r>
              <a:rPr lang="en-US" dirty="0" smtClean="0"/>
              <a:t>Engagement</a:t>
            </a:r>
          </a:p>
          <a:p>
            <a:pPr lvl="1"/>
            <a:r>
              <a:rPr lang="en-US" dirty="0" smtClean="0"/>
              <a:t>Active learning</a:t>
            </a:r>
          </a:p>
          <a:p>
            <a:pPr lvl="1"/>
            <a:r>
              <a:rPr lang="en-US" dirty="0" smtClean="0"/>
              <a:t>Developing strategic thinking</a:t>
            </a:r>
          </a:p>
          <a:p>
            <a:pPr lvl="1"/>
            <a:r>
              <a:rPr lang="en-US" dirty="0" smtClean="0"/>
              <a:t>Increasing learning</a:t>
            </a:r>
            <a:endParaRPr lang="en-US" dirty="0"/>
          </a:p>
        </p:txBody>
      </p:sp>
    </p:spTree>
  </p:cSld>
  <p:clrMapOvr>
    <a:masterClrMapping/>
  </p:clrMapOvr>
  <p:transition xmlns:p14="http://schemas.microsoft.com/office/powerpoint/2010/main" spd="med">
    <p:pull dir="r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Other considerations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If using existing games, not all students will enter with same skills or interests (WOW, etc.)</a:t>
            </a:r>
          </a:p>
          <a:p>
            <a:r>
              <a:rPr lang="en-US" dirty="0" smtClean="0"/>
              <a:t>Game development is very expensive</a:t>
            </a:r>
          </a:p>
          <a:p>
            <a:r>
              <a:rPr lang="en-US" dirty="0" smtClean="0"/>
              <a:t>Few good products for the higher education sector</a:t>
            </a:r>
            <a:endParaRPr lang="en-US" dirty="0"/>
          </a:p>
        </p:txBody>
      </p:sp>
    </p:spTree>
  </p:cSld>
  <p:clrMapOvr>
    <a:masterClrMapping/>
  </p:clrMapOvr>
  <p:transition xmlns:p14="http://schemas.microsoft.com/office/powerpoint/2010/main" spd="med">
    <p:pull dir="r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Learning analytics</a:t>
            </a:r>
            <a:endParaRPr lang="en-US" dirty="0"/>
          </a:p>
        </p:txBody>
      </p:sp>
      <p:pic>
        <p:nvPicPr>
          <p:cNvPr id="4" name="Content Placeholder 3" descr="Screen Shot 2014-03-17 at 10.55.44 AM.png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6699" r="-6699"/>
          <a:stretch>
            <a:fillRect/>
          </a:stretch>
        </p:blipFill>
        <p:spPr/>
      </p:pic>
      <p:sp>
        <p:nvSpPr>
          <p:cNvPr id="5" name="TextBox 4"/>
          <p:cNvSpPr txBox="1"/>
          <p:nvPr/>
        </p:nvSpPr>
        <p:spPr>
          <a:xfrm>
            <a:off x="1751794" y="6379874"/>
            <a:ext cx="4925569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 dirty="0" err="1" smtClean="0"/>
              <a:t>http://www.educause.edu/library/resources/learning-analytics-readiness-and-rewards</a:t>
            </a:r>
            <a:endParaRPr lang="en-US" sz="1050" dirty="0"/>
          </a:p>
        </p:txBody>
      </p:sp>
    </p:spTree>
  </p:cSld>
  <p:clrMapOvr>
    <a:masterClrMapping/>
  </p:clrMapOvr>
  <p:transition xmlns:p14="http://schemas.microsoft.com/office/powerpoint/2010/main" spd="med">
    <p:pull dir="r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important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Could help more students succeed and persist to degree</a:t>
            </a:r>
          </a:p>
          <a:p>
            <a:r>
              <a:rPr lang="en-US" dirty="0" smtClean="0"/>
              <a:t>Could have particular implications for STEM</a:t>
            </a:r>
          </a:p>
          <a:p>
            <a:r>
              <a:rPr lang="en-US" dirty="0" smtClean="0"/>
              <a:t>Addresses accountability</a:t>
            </a:r>
            <a:endParaRPr lang="en-US" dirty="0"/>
          </a:p>
        </p:txBody>
      </p:sp>
    </p:spTree>
  </p:cSld>
  <p:clrMapOvr>
    <a:masterClrMapping/>
  </p:clrMapOvr>
  <p:transition xmlns:p14="http://schemas.microsoft.com/office/powerpoint/2010/main" spd="med">
    <p:pull dir="r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Other considerations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Resource-intensive</a:t>
            </a:r>
          </a:p>
          <a:p>
            <a:r>
              <a:rPr lang="en-US" dirty="0" smtClean="0"/>
              <a:t>Works best for very large classes</a:t>
            </a:r>
          </a:p>
          <a:p>
            <a:r>
              <a:rPr lang="en-US" dirty="0" smtClean="0"/>
              <a:t>Need strategies for following up on what data reveals</a:t>
            </a:r>
          </a:p>
          <a:p>
            <a:pPr lvl="1"/>
            <a:r>
              <a:rPr lang="en-US" dirty="0" smtClean="0"/>
              <a:t>For faculty – pedagogy</a:t>
            </a:r>
          </a:p>
          <a:p>
            <a:pPr lvl="1"/>
            <a:r>
              <a:rPr lang="en-US" dirty="0" smtClean="0"/>
              <a:t>For students – support services</a:t>
            </a:r>
            <a:endParaRPr lang="en-US" dirty="0"/>
          </a:p>
        </p:txBody>
      </p:sp>
    </p:spTree>
  </p:cSld>
  <p:clrMapOvr>
    <a:masterClrMapping/>
  </p:clrMapOvr>
  <p:transition xmlns:p14="http://schemas.microsoft.com/office/powerpoint/2010/main" spd="med">
    <p:pull dir="r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Trends to watch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Flipped classroom</a:t>
            </a:r>
          </a:p>
          <a:p>
            <a:r>
              <a:rPr lang="en-US" dirty="0" smtClean="0"/>
              <a:t>Mobile technologies</a:t>
            </a:r>
          </a:p>
          <a:p>
            <a:pPr lvl="1"/>
            <a:r>
              <a:rPr lang="en-US" dirty="0" err="1" smtClean="0"/>
              <a:t>Smartphones</a:t>
            </a:r>
            <a:r>
              <a:rPr lang="en-US" dirty="0" smtClean="0"/>
              <a:t>, tablets</a:t>
            </a:r>
          </a:p>
          <a:p>
            <a:pPr lvl="1"/>
            <a:r>
              <a:rPr lang="en-US" dirty="0" smtClean="0"/>
              <a:t>Wearable devices</a:t>
            </a:r>
          </a:p>
          <a:p>
            <a:r>
              <a:rPr lang="en-US" dirty="0" err="1" smtClean="0"/>
              <a:t>Makerspaces</a:t>
            </a:r>
            <a:endParaRPr lang="en-US" dirty="0" smtClean="0"/>
          </a:p>
          <a:p>
            <a:r>
              <a:rPr lang="en-US" dirty="0" smtClean="0"/>
              <a:t>Games and </a:t>
            </a:r>
            <a:r>
              <a:rPr lang="en-US" dirty="0" err="1" smtClean="0"/>
              <a:t>gamification</a:t>
            </a:r>
            <a:endParaRPr lang="en-US" dirty="0" smtClean="0"/>
          </a:p>
          <a:p>
            <a:r>
              <a:rPr lang="en-US" dirty="0" smtClean="0"/>
              <a:t>Learning analytics</a:t>
            </a:r>
            <a:endParaRPr lang="en-US" dirty="0"/>
          </a:p>
        </p:txBody>
      </p:sp>
    </p:spTree>
  </p:cSld>
  <p:clrMapOvr>
    <a:masterClrMapping/>
  </p:clrMapOvr>
  <p:transition xmlns:p14="http://schemas.microsoft.com/office/powerpoint/2010/main" spd="med">
    <p:pull dir="r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Resources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Horizon Report </a:t>
            </a:r>
            <a:r>
              <a:rPr lang="en-US" dirty="0" smtClean="0">
                <a:hlinkClick r:id="rId2"/>
              </a:rPr>
              <a:t>http://www.nmc.org/publications/2014-horizon-report-higher-ed</a:t>
            </a:r>
            <a:r>
              <a:rPr lang="en-US" dirty="0" smtClean="0"/>
              <a:t> </a:t>
            </a:r>
          </a:p>
          <a:p>
            <a:r>
              <a:rPr lang="en-US" dirty="0" smtClean="0"/>
              <a:t>Pew Internet and American Life Project </a:t>
            </a:r>
            <a:r>
              <a:rPr lang="en-US" i="1" dirty="0" err="1" smtClean="0"/>
              <a:t>www.</a:t>
            </a:r>
            <a:r>
              <a:rPr lang="en-US" b="1" i="1" dirty="0" err="1" smtClean="0"/>
              <a:t>pewinternet</a:t>
            </a:r>
            <a:r>
              <a:rPr lang="en-US" i="1" dirty="0" err="1" smtClean="0"/>
              <a:t>.org</a:t>
            </a:r>
            <a:r>
              <a:rPr lang="en-US" i="1" dirty="0" smtClean="0"/>
              <a:t>/</a:t>
            </a:r>
            <a:r>
              <a:rPr lang="en-US" dirty="0" smtClean="0"/>
              <a:t>‎</a:t>
            </a:r>
          </a:p>
          <a:p>
            <a:r>
              <a:rPr lang="en-US" dirty="0" smtClean="0"/>
              <a:t>EDUCAUSE </a:t>
            </a:r>
            <a:r>
              <a:rPr lang="en-US" dirty="0" smtClean="0">
                <a:hlinkClick r:id="rId3"/>
              </a:rPr>
              <a:t>www.educause.edu</a:t>
            </a:r>
            <a:r>
              <a:rPr lang="en-US" dirty="0" smtClean="0"/>
              <a:t> </a:t>
            </a:r>
            <a:endParaRPr lang="en-US" dirty="0"/>
          </a:p>
        </p:txBody>
      </p:sp>
    </p:spTree>
  </p:cSld>
  <p:clrMapOvr>
    <a:masterClrMapping/>
  </p:clrMapOvr>
  <p:transition xmlns:p14="http://schemas.microsoft.com/office/powerpoint/2010/main" spd="med">
    <p:pull dir="r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Discussion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What do you think about the trends identified?</a:t>
            </a:r>
          </a:p>
          <a:p>
            <a:r>
              <a:rPr lang="en-US" dirty="0" smtClean="0"/>
              <a:t>Would you like to discuss others?</a:t>
            </a:r>
          </a:p>
          <a:p>
            <a:pPr lvl="1"/>
            <a:r>
              <a:rPr lang="en-US" dirty="0" err="1" smtClean="0"/>
              <a:t>MOOCs</a:t>
            </a:r>
            <a:endParaRPr lang="en-US" dirty="0" smtClean="0"/>
          </a:p>
          <a:p>
            <a:pPr lvl="1"/>
            <a:r>
              <a:rPr lang="en-US" dirty="0" smtClean="0"/>
              <a:t>Open Educational Resources (OER)</a:t>
            </a:r>
          </a:p>
          <a:p>
            <a:pPr lvl="1"/>
            <a:r>
              <a:rPr lang="en-US" dirty="0" smtClean="0"/>
              <a:t>Data visualization</a:t>
            </a:r>
            <a:endParaRPr lang="en-US" dirty="0"/>
          </a:p>
        </p:txBody>
      </p:sp>
    </p:spTree>
  </p:cSld>
  <p:clrMapOvr>
    <a:masterClrMapping/>
  </p:clrMapOvr>
  <p:transition xmlns:p14="http://schemas.microsoft.com/office/powerpoint/2010/main" spd="med">
    <p:pull dir="r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Thank you!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half" idx="2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Joan K. Lippincott</a:t>
            </a:r>
          </a:p>
          <a:p>
            <a:r>
              <a:rPr lang="en-US" dirty="0" smtClean="0">
                <a:hlinkClick r:id="rId2"/>
              </a:rPr>
              <a:t>joan@cni.org</a:t>
            </a:r>
            <a:endParaRPr lang="en-US" dirty="0" smtClean="0"/>
          </a:p>
          <a:p>
            <a:r>
              <a:rPr lang="en-US" dirty="0" err="1" smtClean="0"/>
              <a:t>www.cni.org</a:t>
            </a:r>
            <a:endParaRPr lang="en-US" dirty="0"/>
          </a:p>
        </p:txBody>
      </p:sp>
      <p:pic>
        <p:nvPicPr>
          <p:cNvPr id="14" name="Picture Placeholder 13" descr="IMG_3142.JPG"/>
          <p:cNvPicPr>
            <a:picLocks noGrp="1" noChangeAspect="1"/>
          </p:cNvPicPr>
          <p:nvPr>
            <p:ph type="pic" idx="1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26256" r="-26256"/>
          <a:stretch>
            <a:fillRect/>
          </a:stretch>
        </p:blipFill>
        <p:spPr/>
      </p:pic>
      <p:sp>
        <p:nvSpPr>
          <p:cNvPr id="15" name="TextBox 14"/>
          <p:cNvSpPr txBox="1"/>
          <p:nvPr/>
        </p:nvSpPr>
        <p:spPr>
          <a:xfrm>
            <a:off x="1751794" y="228600"/>
            <a:ext cx="261769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chemeClr val="bg1"/>
                </a:solidFill>
              </a:rPr>
              <a:t>Data Visualization Studio - NCSU</a:t>
            </a:r>
            <a:endParaRPr lang="en-US" sz="1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xmlns:p14="http://schemas.microsoft.com/office/powerpoint/2010/main" spd="med">
    <p:pull dir="r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Flipped classroom</a:t>
            </a:r>
            <a:endParaRPr lang="en-US" dirty="0"/>
          </a:p>
        </p:txBody>
      </p:sp>
      <p:pic>
        <p:nvPicPr>
          <p:cNvPr id="4" name="Content Placeholder 3" descr="IMG_3198.JPG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20974" r="-20974"/>
          <a:stretch>
            <a:fillRect/>
          </a:stretch>
        </p:blipFill>
        <p:spPr/>
      </p:pic>
      <p:sp>
        <p:nvSpPr>
          <p:cNvPr id="5" name="TextBox 4"/>
          <p:cNvSpPr txBox="1"/>
          <p:nvPr/>
        </p:nvSpPr>
        <p:spPr>
          <a:xfrm>
            <a:off x="2160545" y="6160886"/>
            <a:ext cx="45984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Virginia Tech Library Classroom</a:t>
            </a:r>
            <a:endParaRPr lang="en-US" dirty="0"/>
          </a:p>
        </p:txBody>
      </p:sp>
    </p:spTree>
  </p:cSld>
  <p:clrMapOvr>
    <a:masterClrMapping/>
  </p:clrMapOvr>
  <p:transition xmlns:p14="http://schemas.microsoft.com/office/powerpoint/2010/main" spd="med">
    <p:pull dir="r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important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Demonstrated success in improving student learning</a:t>
            </a:r>
          </a:p>
          <a:p>
            <a:r>
              <a:rPr lang="en-US" dirty="0" smtClean="0"/>
              <a:t>Develops a variety of skills in addition to learning disciplinary content</a:t>
            </a:r>
          </a:p>
          <a:p>
            <a:pPr lvl="1"/>
            <a:r>
              <a:rPr lang="en-US" dirty="0" smtClean="0"/>
              <a:t>Problem solving</a:t>
            </a:r>
          </a:p>
          <a:p>
            <a:pPr lvl="1"/>
            <a:r>
              <a:rPr lang="en-US" dirty="0" smtClean="0"/>
              <a:t>Group collaboration</a:t>
            </a:r>
          </a:p>
        </p:txBody>
      </p:sp>
    </p:spTree>
  </p:cSld>
  <p:clrMapOvr>
    <a:masterClrMapping/>
  </p:clrMapOvr>
  <p:transition xmlns:p14="http://schemas.microsoft.com/office/powerpoint/2010/main" spd="med">
    <p:pull dir="r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Other considerations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Is technology critical or can this be implemented without technology?</a:t>
            </a:r>
          </a:p>
          <a:p>
            <a:r>
              <a:rPr lang="en-US" dirty="0" smtClean="0"/>
              <a:t>Will faculty adjust their pedagogy?</a:t>
            </a:r>
          </a:p>
          <a:p>
            <a:r>
              <a:rPr lang="en-US" dirty="0" smtClean="0"/>
              <a:t>Can you provide training opportunities and/or incentives for curricular change?</a:t>
            </a:r>
            <a:endParaRPr lang="en-US" dirty="0"/>
          </a:p>
        </p:txBody>
      </p:sp>
    </p:spTree>
  </p:cSld>
  <p:clrMapOvr>
    <a:masterClrMapping/>
  </p:clrMapOvr>
  <p:transition xmlns:p14="http://schemas.microsoft.com/office/powerpoint/2010/main" spd="med">
    <p:pull dir="r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Assessments of learning in flipped classrooms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hlinkClick r:id="rId2"/>
              </a:rPr>
              <a:t>http://web.mit.edu/edtech/casestudies/teal.html</a:t>
            </a:r>
            <a:endParaRPr lang="en-US" dirty="0" smtClean="0"/>
          </a:p>
          <a:p>
            <a:r>
              <a:rPr lang="en-US" dirty="0" smtClean="0">
                <a:hlinkClick r:id="rId3"/>
              </a:rPr>
              <a:t>http://scaleup.ncsu.edu/FAQs.html</a:t>
            </a:r>
            <a:endParaRPr lang="en-US" dirty="0" smtClean="0"/>
          </a:p>
          <a:p>
            <a:r>
              <a:rPr lang="en-US" dirty="0" smtClean="0">
                <a:hlinkClick r:id="rId4"/>
              </a:rPr>
              <a:t>http://www.oit.umn.edu/research-evaluation/selected-research/learning-environments/index.htm</a:t>
            </a:r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ransition xmlns:p14="http://schemas.microsoft.com/office/powerpoint/2010/main" spd="med">
    <p:pull dir="r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Smartphones</a:t>
            </a:r>
            <a:r>
              <a:rPr lang="en-US" dirty="0" smtClean="0"/>
              <a:t> and tablets</a:t>
            </a:r>
            <a:endParaRPr lang="en-US" dirty="0"/>
          </a:p>
        </p:txBody>
      </p:sp>
      <p:pic>
        <p:nvPicPr>
          <p:cNvPr id="4" name="Content Placeholder 3" descr="Screen Shot 2014-03-17 at 11.42.53 AM.png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1781" r="-11781"/>
          <a:stretch>
            <a:fillRect/>
          </a:stretch>
        </p:blipFill>
        <p:spPr/>
      </p:pic>
      <p:sp>
        <p:nvSpPr>
          <p:cNvPr id="5" name="TextBox 4"/>
          <p:cNvSpPr txBox="1"/>
          <p:nvPr/>
        </p:nvSpPr>
        <p:spPr>
          <a:xfrm>
            <a:off x="1284649" y="6365275"/>
            <a:ext cx="689163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err="1" smtClean="0"/>
              <a:t>http://www.cni.org/executive-roundtable-reports/multiple-devices-and-platforms-institutional-strategies/</a:t>
            </a:r>
            <a:endParaRPr lang="en-US" sz="1200" dirty="0"/>
          </a:p>
        </p:txBody>
      </p:sp>
    </p:spTree>
  </p:cSld>
  <p:clrMapOvr>
    <a:masterClrMapping/>
  </p:clrMapOvr>
  <p:transition xmlns:p14="http://schemas.microsoft.com/office/powerpoint/2010/main" spd="med">
    <p:pull dir="r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Wearable devices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79461" y="2306681"/>
            <a:ext cx="3657600" cy="3649619"/>
          </a:xfrm>
        </p:spPr>
        <p:txBody>
          <a:bodyPr/>
          <a:lstStyle/>
          <a:p>
            <a:r>
              <a:rPr lang="en-US" dirty="0" err="1" smtClean="0"/>
              <a:t>GoogleGlass</a:t>
            </a:r>
            <a:endParaRPr lang="en-US" dirty="0" smtClean="0"/>
          </a:p>
          <a:p>
            <a:r>
              <a:rPr lang="en-US" dirty="0" err="1" smtClean="0"/>
              <a:t>FitBit</a:t>
            </a:r>
            <a:endParaRPr lang="en-US" dirty="0"/>
          </a:p>
        </p:txBody>
      </p:sp>
      <p:pic>
        <p:nvPicPr>
          <p:cNvPr id="5" name="Content Placeholder 4" descr="Screen Shot 2014-03-17 at 11.04.27 AM.png"/>
          <p:cNvPicPr>
            <a:picLocks noGrp="1" noChangeAspect="1"/>
          </p:cNvPicPr>
          <p:nvPr>
            <p:ph sz="half" idx="2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22530" b="-22530"/>
          <a:stretch>
            <a:fillRect/>
          </a:stretch>
        </p:blipFill>
        <p:spPr/>
      </p:pic>
      <p:sp>
        <p:nvSpPr>
          <p:cNvPr id="6" name="TextBox 5"/>
          <p:cNvSpPr txBox="1"/>
          <p:nvPr/>
        </p:nvSpPr>
        <p:spPr>
          <a:xfrm>
            <a:off x="4705351" y="5708309"/>
            <a:ext cx="3599826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smtClean="0"/>
              <a:t>Michael </a:t>
            </a:r>
            <a:r>
              <a:rPr lang="en-US" sz="1100" dirty="0" err="1" smtClean="0"/>
              <a:t>Praietorius</a:t>
            </a:r>
            <a:endParaRPr lang="en-US" sz="1100" dirty="0" smtClean="0"/>
          </a:p>
          <a:p>
            <a:r>
              <a:rPr lang="en-US" sz="1100" dirty="0" smtClean="0"/>
              <a:t> http://www.flickr.com/photos/75167935@N00/9408562753</a:t>
            </a:r>
            <a:endParaRPr lang="en-US" sz="1100" dirty="0"/>
          </a:p>
        </p:txBody>
      </p:sp>
    </p:spTree>
  </p:cSld>
  <p:clrMapOvr>
    <a:masterClrMapping/>
  </p:clrMapOvr>
  <p:transition xmlns:p14="http://schemas.microsoft.com/office/powerpoint/2010/main" spd="med">
    <p:pull dir="r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important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Multi-purpose tools</a:t>
            </a:r>
          </a:p>
          <a:p>
            <a:r>
              <a:rPr lang="en-US" dirty="0" smtClean="0"/>
              <a:t>Costs lower / capabilities increase</a:t>
            </a:r>
          </a:p>
          <a:p>
            <a:r>
              <a:rPr lang="en-US" dirty="0" smtClean="0"/>
              <a:t>More content will be available</a:t>
            </a:r>
          </a:p>
          <a:p>
            <a:r>
              <a:rPr lang="en-US" dirty="0" smtClean="0"/>
              <a:t>More production capabilities will arise</a:t>
            </a:r>
          </a:p>
          <a:p>
            <a:r>
              <a:rPr lang="en-US" dirty="0" smtClean="0"/>
              <a:t>Useful for fieldwork, clinical work</a:t>
            </a:r>
            <a:endParaRPr lang="en-US" dirty="0"/>
          </a:p>
        </p:txBody>
      </p:sp>
    </p:spTree>
  </p:cSld>
  <p:clrMapOvr>
    <a:masterClrMapping/>
  </p:clrMapOvr>
  <p:transition xmlns:p14="http://schemas.microsoft.com/office/powerpoint/2010/main" spd="med">
    <p:pull dir="r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ixel">
  <a:themeElements>
    <a:clrScheme name="Pixel">
      <a:dk1>
        <a:srgbClr val="FFFFFF"/>
      </a:dk1>
      <a:lt1>
        <a:srgbClr val="103154"/>
      </a:lt1>
      <a:dk2>
        <a:srgbClr val="0096FF"/>
      </a:dk2>
      <a:lt2>
        <a:srgbClr val="87FDFF"/>
      </a:lt2>
      <a:accent1>
        <a:srgbClr val="FF7F01"/>
      </a:accent1>
      <a:accent2>
        <a:srgbClr val="F1B015"/>
      </a:accent2>
      <a:accent3>
        <a:srgbClr val="FBEC85"/>
      </a:accent3>
      <a:accent4>
        <a:srgbClr val="D2C2F1"/>
      </a:accent4>
      <a:accent5>
        <a:srgbClr val="DA5AF4"/>
      </a:accent5>
      <a:accent6>
        <a:srgbClr val="9D09D1"/>
      </a:accent6>
      <a:hlink>
        <a:srgbClr val="1286C9"/>
      </a:hlink>
      <a:folHlink>
        <a:srgbClr val="A8C2E7"/>
      </a:folHlink>
    </a:clrScheme>
    <a:fontScheme name="Pixel">
      <a:majorFont>
        <a:latin typeface="Corbel"/>
        <a:ea typeface=""/>
        <a:cs typeface=""/>
        <a:font script="Jpan" typeface="メイリオ"/>
      </a:majorFont>
      <a:minorFont>
        <a:latin typeface="Corbel"/>
        <a:ea typeface=""/>
        <a:cs typeface=""/>
        <a:font script="Jpan" typeface="メイリオ"/>
      </a:minorFont>
    </a:fontScheme>
    <a:fmtScheme name="Pixel">
      <a:fillStyleLst>
        <a:solidFill>
          <a:schemeClr val="phClr"/>
        </a:solidFill>
        <a:solidFill>
          <a:schemeClr val="phClr">
            <a:satMod val="150000"/>
          </a:schemeClr>
        </a:solidFill>
        <a:solidFill>
          <a:schemeClr val="phClr">
            <a:shade val="80000"/>
            <a:lumMod val="90000"/>
          </a:schemeClr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>
              <a:alpha val="80000"/>
            </a:schemeClr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63500" dir="2700000" sx="102000" sy="102000" rotWithShape="0">
              <a:srgbClr val="000000">
                <a:alpha val="50000"/>
              </a:srgbClr>
            </a:outerShdw>
          </a:effectLst>
          <a:scene3d>
            <a:camera prst="orthographicFront">
              <a:rot lat="0" lon="0" rev="0"/>
            </a:camera>
            <a:lightRig rig="glow" dir="tl"/>
          </a:scene3d>
          <a:sp3d>
            <a:bevelT w="0" h="0"/>
          </a:sp3d>
        </a:effectStyle>
        <a:effectStyle>
          <a:effectLst>
            <a:outerShdw blurRad="63500" dist="38100" dir="3600000" sx="103000" sy="103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5400000"/>
            </a:lightRig>
          </a:scene3d>
          <a:sp3d prstMaterial="softmetal">
            <a:bevelT w="635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95000"/>
                <a:satMod val="350000"/>
              </a:schemeClr>
            </a:gs>
            <a:gs pos="100000">
              <a:schemeClr val="phClr">
                <a:shade val="20000"/>
                <a:satMod val="15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1000"/>
                <a:satMod val="400000"/>
              </a:schemeClr>
              <a:schemeClr val="phClr">
                <a:tint val="50000"/>
                <a:satMod val="450000"/>
              </a:schemeClr>
            </a:duotone>
          </a:blip>
          <a:stretch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Pixel.thmx</Template>
  <TotalTime>2460</TotalTime>
  <Words>550</Words>
  <Application>Microsoft Macintosh PowerPoint</Application>
  <PresentationFormat>On-screen Show (4:3)</PresentationFormat>
  <Paragraphs>96</Paragraphs>
  <Slides>22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3" baseType="lpstr">
      <vt:lpstr>Pixel</vt:lpstr>
      <vt:lpstr>Top Trends for Technologies in Higher Education</vt:lpstr>
      <vt:lpstr>Trends to watch</vt:lpstr>
      <vt:lpstr>Flipped classroom</vt:lpstr>
      <vt:lpstr>Why important</vt:lpstr>
      <vt:lpstr>Other considerations</vt:lpstr>
      <vt:lpstr>Assessments of learning in flipped classrooms</vt:lpstr>
      <vt:lpstr>Smartphones and tablets</vt:lpstr>
      <vt:lpstr>Wearable devices</vt:lpstr>
      <vt:lpstr>Why important</vt:lpstr>
      <vt:lpstr>Other considerations</vt:lpstr>
      <vt:lpstr>Makerspaces</vt:lpstr>
      <vt:lpstr>Why important</vt:lpstr>
      <vt:lpstr>Other considerations</vt:lpstr>
      <vt:lpstr>Games and gamification</vt:lpstr>
      <vt:lpstr>Why important</vt:lpstr>
      <vt:lpstr>Other considerations</vt:lpstr>
      <vt:lpstr>Learning analytics</vt:lpstr>
      <vt:lpstr>Why important</vt:lpstr>
      <vt:lpstr>Other considerations</vt:lpstr>
      <vt:lpstr>Resources</vt:lpstr>
      <vt:lpstr>Discussion</vt:lpstr>
      <vt:lpstr>Thank you!</vt:lpstr>
    </vt:vector>
  </TitlesOfParts>
  <Company>CNI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CNI Associate Executive Director</dc:creator>
  <cp:lastModifiedBy>Ahmad ElZorkani</cp:lastModifiedBy>
  <cp:revision>27</cp:revision>
  <dcterms:created xsi:type="dcterms:W3CDTF">2014-03-18T19:06:38Z</dcterms:created>
  <dcterms:modified xsi:type="dcterms:W3CDTF">2014-06-01T14:43:22Z</dcterms:modified>
</cp:coreProperties>
</file>