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handoutMasterIdLst>
    <p:handoutMasterId r:id="rId31"/>
  </p:handoutMasterIdLst>
  <p:sldIdLst>
    <p:sldId id="256" r:id="rId2"/>
    <p:sldId id="263" r:id="rId3"/>
    <p:sldId id="264" r:id="rId4"/>
    <p:sldId id="276" r:id="rId5"/>
    <p:sldId id="279" r:id="rId6"/>
    <p:sldId id="265" r:id="rId7"/>
    <p:sldId id="266" r:id="rId8"/>
    <p:sldId id="258" r:id="rId9"/>
    <p:sldId id="257" r:id="rId10"/>
    <p:sldId id="270" r:id="rId11"/>
    <p:sldId id="271" r:id="rId12"/>
    <p:sldId id="260" r:id="rId13"/>
    <p:sldId id="261" r:id="rId14"/>
    <p:sldId id="275" r:id="rId15"/>
    <p:sldId id="273" r:id="rId16"/>
    <p:sldId id="274" r:id="rId17"/>
    <p:sldId id="262" r:id="rId18"/>
    <p:sldId id="281" r:id="rId19"/>
    <p:sldId id="277" r:id="rId20"/>
    <p:sldId id="283" r:id="rId21"/>
    <p:sldId id="267" r:id="rId22"/>
    <p:sldId id="282" r:id="rId23"/>
    <p:sldId id="268" r:id="rId24"/>
    <p:sldId id="259" r:id="rId25"/>
    <p:sldId id="278" r:id="rId26"/>
    <p:sldId id="269" r:id="rId27"/>
    <p:sldId id="284" r:id="rId28"/>
    <p:sldId id="27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50" d="100"/>
          <a:sy n="150" d="100"/>
        </p:scale>
        <p:origin x="-104" y="-12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B2EC4D-D01C-C142-9CBE-B870B438FC3B}" type="datetimeFigureOut">
              <a:rPr lang="en-US" smtClean="0"/>
              <a:pPr/>
              <a:t>6/1/14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331BB5-9A12-AE47-8511-32660732ADEA}" type="slidenum">
              <a:rPr lang="en-US" smtClean="0"/>
              <a:pPr/>
              <a:t>‹#›</a:t>
            </a:fld>
            <a:endParaRPr lang="en-US"/>
          </a:p>
        </p:txBody>
      </p:sp>
    </p:spTree>
    <p:extLst>
      <p:ext uri="{BB962C8B-B14F-4D97-AF65-F5344CB8AC3E}">
        <p14:creationId xmlns:p14="http://schemas.microsoft.com/office/powerpoint/2010/main" val="3000429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9A41D9-2F61-B94E-B7C3-40F7EFD59A6F}" type="datetimeFigureOut">
              <a:rPr lang="en-US" smtClean="0"/>
              <a:pPr/>
              <a:t>6/1/14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755205-68B5-ED46-9AFA-4271BD63484F}" type="slidenum">
              <a:rPr lang="en-US" smtClean="0"/>
              <a:pPr/>
              <a:t>‹#›</a:t>
            </a:fld>
            <a:endParaRPr lang="en-US"/>
          </a:p>
        </p:txBody>
      </p:sp>
    </p:spTree>
    <p:extLst>
      <p:ext uri="{BB962C8B-B14F-4D97-AF65-F5344CB8AC3E}">
        <p14:creationId xmlns:p14="http://schemas.microsoft.com/office/powerpoint/2010/main" val="10213382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755205-68B5-ED46-9AFA-4271BD63484F}"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9EC5CBB-A338-0141-8C04-DAC367DA3AA8}" type="datetimeFigureOut">
              <a:rPr lang="en-US" smtClean="0"/>
              <a:pPr/>
              <a:t>6/1/14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71072E0-E00A-074B-81B4-789D50B4C72C}"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EC5CBB-A338-0141-8C04-DAC367DA3AA8}" type="datetimeFigureOut">
              <a:rPr lang="en-US" smtClean="0"/>
              <a:pPr/>
              <a:t>6/1/14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072E0-E00A-074B-81B4-789D50B4C72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071072E0-E00A-074B-81B4-789D50B4C72C}"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EC5CBB-A338-0141-8C04-DAC367DA3AA8}" type="datetimeFigureOut">
              <a:rPr lang="en-US" smtClean="0"/>
              <a:pPr/>
              <a:t>6/1/14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pull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icture above Caption">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82880" y="1169894"/>
            <a:ext cx="8787384" cy="2106706"/>
          </a:xfrm>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416859" y="3329268"/>
            <a:ext cx="8346141" cy="1014132"/>
          </a:xfrm>
        </p:spPr>
        <p:txBody>
          <a:bodyPr anchor="b"/>
          <a:lstStyle>
            <a:lvl1pPr algn="l">
              <a:defRPr sz="3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416859" y="4343399"/>
            <a:ext cx="8346141" cy="1909763"/>
          </a:xfrm>
        </p:spPr>
        <p:txBody>
          <a:bodyPr>
            <a:normAutofit/>
          </a:bodyPr>
          <a:lstStyle>
            <a:lvl1pPr marL="0" indent="0">
              <a:lnSpc>
                <a:spcPct val="110000"/>
              </a:lnSpc>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9D403E-534C-4DCF-A5C6-515CEC1D6FCD}" type="datetimeFigureOut">
              <a:rPr lang="en-US" smtClean="0"/>
              <a:pPr/>
              <a:t>6/1/14</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182880" y="3281082"/>
            <a:ext cx="8787384" cy="3174582"/>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xmlns:p14="http://schemas.microsoft.com/office/powerpoint/2010/main" spd="med">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9EC5CBB-A338-0141-8C04-DAC367DA3AA8}" type="datetimeFigureOut">
              <a:rPr lang="en-US" smtClean="0"/>
              <a:pPr/>
              <a:t>6/1/14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071072E0-E00A-074B-81B4-789D50B4C72C}"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9EC5CBB-A338-0141-8C04-DAC367DA3AA8}" type="datetimeFigureOut">
              <a:rPr lang="en-US" smtClean="0"/>
              <a:pPr/>
              <a:t>6/1/14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71072E0-E00A-074B-81B4-789D50B4C72C}"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9EC5CBB-A338-0141-8C04-DAC367DA3AA8}" type="datetimeFigureOut">
              <a:rPr lang="en-US" smtClean="0"/>
              <a:pPr/>
              <a:t>6/1/14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072E0-E00A-074B-81B4-789D50B4C72C}"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9EC5CBB-A338-0141-8C04-DAC367DA3AA8}" type="datetimeFigureOut">
              <a:rPr lang="en-US" smtClean="0"/>
              <a:pPr/>
              <a:t>6/1/14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71072E0-E00A-074B-81B4-789D50B4C72C}"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9EC5CBB-A338-0141-8C04-DAC367DA3AA8}" type="datetimeFigureOut">
              <a:rPr lang="en-US" smtClean="0"/>
              <a:pPr/>
              <a:t>6/1/14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071072E0-E00A-074B-81B4-789D50B4C72C}" type="slidenum">
              <a:rPr lang="en-US" smtClean="0"/>
              <a:pPr/>
              <a:t>‹#›</a:t>
            </a:fld>
            <a:endParaRPr lang="en-US"/>
          </a:p>
        </p:txBody>
      </p:sp>
    </p:spTree>
  </p:cSld>
  <p:clrMapOvr>
    <a:masterClrMapping/>
  </p:clrMapOvr>
  <p:transition xmlns:p14="http://schemas.microsoft.com/office/powerpoint/2010/main" spd="med">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9EC5CBB-A338-0141-8C04-DAC367DA3AA8}" type="datetimeFigureOut">
              <a:rPr lang="en-US" smtClean="0"/>
              <a:pPr/>
              <a:t>6/1/14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71072E0-E00A-074B-81B4-789D50B4C72C}" type="slidenum">
              <a:rPr lang="en-US" smtClean="0"/>
              <a:pPr/>
              <a:t>‹#›</a:t>
            </a:fld>
            <a:endParaRPr lang="en-US"/>
          </a:p>
        </p:txBody>
      </p:sp>
    </p:spTree>
  </p:cSld>
  <p:clrMapOvr>
    <a:masterClrMapping/>
  </p:clrMapOvr>
  <p:transition xmlns:p14="http://schemas.microsoft.com/office/powerpoint/2010/main" spd="med">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71072E0-E00A-074B-81B4-789D50B4C72C}"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9EC5CBB-A338-0141-8C04-DAC367DA3AA8}" type="datetimeFigureOut">
              <a:rPr lang="en-US" smtClean="0"/>
              <a:pPr/>
              <a:t>6/1/14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071072E0-E00A-074B-81B4-789D50B4C72C}"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9EC5CBB-A338-0141-8C04-DAC367DA3AA8}" type="datetimeFigureOut">
              <a:rPr lang="en-US" smtClean="0"/>
              <a:pPr/>
              <a:t>6/1/14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transition xmlns:p14="http://schemas.microsoft.com/office/powerpoint/2010/main" spd="med">
    <p:pull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9EC5CBB-A338-0141-8C04-DAC367DA3AA8}" type="datetimeFigureOut">
              <a:rPr lang="en-US" smtClean="0"/>
              <a:pPr/>
              <a:t>6/1/14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71072E0-E00A-074B-81B4-789D50B4C72C}"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xmlns:p14="http://schemas.microsoft.com/office/powerpoint/2010/main" spd="med">
    <p:pull dir="r"/>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 Id="rId3" Type="http://schemas.openxmlformats.org/officeDocument/2006/relationships/hyperlink" Target="http://elixr.merlot.org/case-stories/teaching-strategie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 Id="rId3" Type="http://schemas.openxmlformats.org/officeDocument/2006/relationships/hyperlink" Target="http://www.educause.edu/ero/articl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 Id="rId3"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 Id="rId3" Type="http://schemas.openxmlformats.org/officeDocument/2006/relationships/hyperlink" Target="http://data-informed.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hyperlink" Target="http://www.nitle.org" TargetMode="External"/><Relationship Id="rId4" Type="http://schemas.openxmlformats.org/officeDocument/2006/relationships/hyperlink" Target="http://www.educause.edu" TargetMode="External"/><Relationship Id="rId5" Type="http://schemas.openxmlformats.org/officeDocument/2006/relationships/hyperlink" Target="http://www.cni.org" TargetMode="External"/><Relationship Id="rId6" Type="http://schemas.openxmlformats.org/officeDocument/2006/relationships/hyperlink" Target="http://www.merlot.org" TargetMode="External"/><Relationship Id="rId7" Type="http://schemas.openxmlformats.org/officeDocument/2006/relationships/hyperlink" Target="https://nsdl.org/" TargetMode="External"/><Relationship Id="rId8" Type="http://schemas.openxmlformats.org/officeDocument/2006/relationships/hyperlink" Target="https://scout.wisc.edu/" TargetMode="External"/><Relationship Id="rId1" Type="http://schemas.openxmlformats.org/officeDocument/2006/relationships/slideLayout" Target="../slideLayouts/slideLayout2.xml"/><Relationship Id="rId2" Type="http://schemas.openxmlformats.org/officeDocument/2006/relationships/hyperlink" Target="http://www.nmc.or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joan@cni.org" TargetMode="External"/><Relationship Id="rId4" Type="http://schemas.openxmlformats.org/officeDocument/2006/relationships/hyperlink" Target="http://www.cni.org/about-cni/staff/joan-k-lippincott/" TargetMode="External"/><Relationship Id="rId1" Type="http://schemas.openxmlformats.org/officeDocument/2006/relationships/slideLayout" Target="../slideLayouts/slideLayout7.xml"/><Relationship Id="rId2"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blogs.lt.vt.edu/biology2104/" TargetMode="Externa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lnSpcReduction="10000"/>
          </a:bodyPr>
          <a:lstStyle/>
          <a:p>
            <a:r>
              <a:rPr lang="en-US" dirty="0" smtClean="0"/>
              <a:t>Joan K. Lippincott</a:t>
            </a:r>
          </a:p>
          <a:p>
            <a:r>
              <a:rPr lang="en-US" dirty="0" smtClean="0"/>
              <a:t>Coalition for Networked Information</a:t>
            </a:r>
          </a:p>
          <a:p>
            <a:endParaRPr lang="en-US" dirty="0" smtClean="0"/>
          </a:p>
          <a:p>
            <a:r>
              <a:rPr lang="en-US" dirty="0" smtClean="0"/>
              <a:t>AMICAL Workshop</a:t>
            </a:r>
          </a:p>
          <a:p>
            <a:r>
              <a:rPr lang="en-US" dirty="0" smtClean="0"/>
              <a:t>American University in Kosovo</a:t>
            </a:r>
          </a:p>
          <a:p>
            <a:r>
              <a:rPr lang="en-US" dirty="0" smtClean="0"/>
              <a:t>21-22 March, 2014</a:t>
            </a:r>
            <a:endParaRPr lang="en-US" dirty="0"/>
          </a:p>
        </p:txBody>
      </p:sp>
      <p:sp>
        <p:nvSpPr>
          <p:cNvPr id="2" name="Title 1"/>
          <p:cNvSpPr>
            <a:spLocks noGrp="1"/>
          </p:cNvSpPr>
          <p:nvPr>
            <p:ph type="ctrTitle"/>
          </p:nvPr>
        </p:nvSpPr>
        <p:spPr/>
        <p:txBody>
          <a:bodyPr>
            <a:normAutofit fontScale="90000"/>
          </a:bodyPr>
          <a:lstStyle/>
          <a:p>
            <a:r>
              <a:rPr lang="en-US" dirty="0" smtClean="0"/>
              <a:t>Enhancing the Educational Experience of Students through Multimedia Projects</a:t>
            </a:r>
            <a:endParaRPr lang="en-US" dirty="0"/>
          </a:p>
        </p:txBody>
      </p:sp>
    </p:spTree>
  </p:cSld>
  <p:clrMapOvr>
    <a:masterClrMapping/>
  </p:clrMapOvr>
  <p:transition xmlns:p14="http://schemas.microsoft.com/office/powerpoint/2010/main" spd="med">
    <p:pull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sz="1800" dirty="0" smtClean="0"/>
              <a:t>“My hope for this project is that it will be interesting, challenging, and I dare say fun.”</a:t>
            </a:r>
            <a:endParaRPr lang="en-US" sz="1800" dirty="0"/>
          </a:p>
        </p:txBody>
      </p:sp>
      <p:sp>
        <p:nvSpPr>
          <p:cNvPr id="8" name="Text Placeholder 7"/>
          <p:cNvSpPr>
            <a:spLocks noGrp="1"/>
          </p:cNvSpPr>
          <p:nvPr>
            <p:ph type="body" sz="half" idx="3"/>
          </p:nvPr>
        </p:nvSpPr>
        <p:spPr/>
        <p:txBody>
          <a:bodyPr/>
          <a:lstStyle/>
          <a:p>
            <a:r>
              <a:rPr lang="en-US" sz="1800" dirty="0" smtClean="0"/>
              <a:t>http://</a:t>
            </a:r>
            <a:r>
              <a:rPr lang="en-US" sz="1800" dirty="0" err="1" smtClean="0"/>
              <a:t>www.dartmouth.edu/~videoprojects/wp</a:t>
            </a:r>
            <a:r>
              <a:rPr lang="en-US" sz="1800" dirty="0" smtClean="0"/>
              <a:t>/</a:t>
            </a:r>
            <a:endParaRPr lang="en-US" sz="1800" dirty="0"/>
          </a:p>
        </p:txBody>
      </p:sp>
      <p:pic>
        <p:nvPicPr>
          <p:cNvPr id="11" name="Content Placeholder 10" descr="Screen Shot 2014-03-11 at 10.30.23 AM.png"/>
          <p:cNvPicPr>
            <a:picLocks noGrp="1" noChangeAspect="1"/>
          </p:cNvPicPr>
          <p:nvPr>
            <p:ph sz="quarter" idx="2"/>
          </p:nvPr>
        </p:nvPicPr>
        <p:blipFill>
          <a:blip r:embed="rId2" cstate="email">
            <a:extLst>
              <a:ext uri="{28A0092B-C50C-407E-A947-70E740481C1C}">
                <a14:useLocalDpi xmlns:a14="http://schemas.microsoft.com/office/drawing/2010/main"/>
              </a:ext>
            </a:extLst>
          </a:blip>
          <a:srcRect t="-2605" b="-2605"/>
          <a:stretch>
            <a:fillRect/>
          </a:stretch>
        </p:blipFill>
        <p:spPr/>
      </p:pic>
      <p:pic>
        <p:nvPicPr>
          <p:cNvPr id="10" name="Content Placeholder 9" descr="Screen Shot 2014-03-11 at 10.27.10 AM.png"/>
          <p:cNvPicPr>
            <a:picLocks noGrp="1" noChangeAspect="1"/>
          </p:cNvPicPr>
          <p:nvPr>
            <p:ph sz="quarter" idx="4"/>
          </p:nvPr>
        </p:nvPicPr>
        <p:blipFill>
          <a:blip r:embed="rId3" cstate="email">
            <a:extLst>
              <a:ext uri="{28A0092B-C50C-407E-A947-70E740481C1C}">
                <a14:useLocalDpi xmlns:a14="http://schemas.microsoft.com/office/drawing/2010/main"/>
              </a:ext>
            </a:extLst>
          </a:blip>
          <a:srcRect t="-4805" b="-4805"/>
          <a:stretch>
            <a:fillRect/>
          </a:stretch>
        </p:blipFill>
        <p:spPr/>
      </p:pic>
      <p:sp>
        <p:nvSpPr>
          <p:cNvPr id="5" name="Title 4"/>
          <p:cNvSpPr>
            <a:spLocks noGrp="1"/>
          </p:cNvSpPr>
          <p:nvPr>
            <p:ph type="title"/>
          </p:nvPr>
        </p:nvSpPr>
        <p:spPr/>
        <p:txBody>
          <a:bodyPr/>
          <a:lstStyle/>
          <a:p>
            <a:r>
              <a:rPr lang="en-US" dirty="0" smtClean="0"/>
              <a:t>Dartmouth student video projects</a:t>
            </a:r>
            <a:endParaRPr lang="en-US" dirty="0"/>
          </a:p>
        </p:txBody>
      </p:sp>
    </p:spTree>
  </p:cSld>
  <p:clrMapOvr>
    <a:masterClrMapping/>
  </p:clrMapOvr>
  <p:transition xmlns:p14="http://schemas.microsoft.com/office/powerpoint/2010/main" spd="med">
    <p:pull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U. Pennsylvania student video projects</a:t>
            </a:r>
            <a:endParaRPr lang="en-US" dirty="0"/>
          </a:p>
        </p:txBody>
      </p:sp>
      <p:pic>
        <p:nvPicPr>
          <p:cNvPr id="10" name="Content Placeholder 9" descr="Screen Shot 2014-03-11 at 12.30.29 PM.png"/>
          <p:cNvPicPr>
            <a:picLocks noGrp="1" noChangeAspect="1"/>
          </p:cNvPicPr>
          <p:nvPr>
            <p:ph sz="half" idx="2"/>
          </p:nvPr>
        </p:nvPicPr>
        <p:blipFill>
          <a:blip r:embed="rId2" cstate="email">
            <a:extLst>
              <a:ext uri="{28A0092B-C50C-407E-A947-70E740481C1C}">
                <a14:useLocalDpi xmlns:a14="http://schemas.microsoft.com/office/drawing/2010/main"/>
              </a:ext>
            </a:extLst>
          </a:blip>
          <a:srcRect t="-25449" b="-25449"/>
          <a:stretch>
            <a:fillRect/>
          </a:stretch>
        </p:blipFill>
        <p:spPr/>
      </p:pic>
      <p:sp>
        <p:nvSpPr>
          <p:cNvPr id="11" name="Content Placeholder 10"/>
          <p:cNvSpPr>
            <a:spLocks noGrp="1"/>
          </p:cNvSpPr>
          <p:nvPr>
            <p:ph sz="half" idx="1"/>
          </p:nvPr>
        </p:nvSpPr>
        <p:spPr>
          <a:xfrm>
            <a:off x="301752" y="1714012"/>
            <a:ext cx="4038600" cy="4339315"/>
          </a:xfrm>
        </p:spPr>
        <p:txBody>
          <a:bodyPr/>
          <a:lstStyle/>
          <a:p>
            <a:r>
              <a:rPr lang="en-US" dirty="0" smtClean="0"/>
              <a:t>Linking coursework with community work</a:t>
            </a:r>
          </a:p>
          <a:p>
            <a:r>
              <a:rPr lang="en-US" dirty="0" smtClean="0"/>
              <a:t>Convey complex information in a powerful message</a:t>
            </a:r>
          </a:p>
          <a:p>
            <a:r>
              <a:rPr lang="en-US" dirty="0" smtClean="0"/>
              <a:t>“Students have created clemency videos, asylum petitions, documentaries and more.”</a:t>
            </a:r>
          </a:p>
          <a:p>
            <a:endParaRPr lang="en-US" dirty="0"/>
          </a:p>
        </p:txBody>
      </p:sp>
      <p:sp>
        <p:nvSpPr>
          <p:cNvPr id="12" name="TextBox 11"/>
          <p:cNvSpPr txBox="1"/>
          <p:nvPr/>
        </p:nvSpPr>
        <p:spPr>
          <a:xfrm>
            <a:off x="5194903" y="5581440"/>
            <a:ext cx="3641248" cy="553998"/>
          </a:xfrm>
          <a:prstGeom prst="rect">
            <a:avLst/>
          </a:prstGeom>
          <a:noFill/>
        </p:spPr>
        <p:txBody>
          <a:bodyPr wrap="square" rtlCol="0">
            <a:spAutoFit/>
          </a:bodyPr>
          <a:lstStyle/>
          <a:p>
            <a:r>
              <a:rPr lang="en-US" sz="1000" dirty="0" smtClean="0">
                <a:hlinkClick r:id="rId3"/>
              </a:rPr>
              <a:t>http://elixr.merlot.org/case-stories/teaching-strategies/</a:t>
            </a:r>
            <a:endParaRPr lang="en-US" sz="1000" dirty="0" smtClean="0"/>
          </a:p>
          <a:p>
            <a:r>
              <a:rPr lang="en-US" sz="1000" dirty="0" smtClean="0"/>
              <a:t>nurturing-student-creativity-with-video-projects/</a:t>
            </a:r>
          </a:p>
          <a:p>
            <a:r>
              <a:rPr lang="en-US" sz="1000" dirty="0" smtClean="0"/>
              <a:t>student-video-projects-in-law-school2</a:t>
            </a:r>
            <a:endParaRPr lang="en-US" sz="1000" dirty="0"/>
          </a:p>
        </p:txBody>
      </p:sp>
    </p:spTree>
  </p:cSld>
  <p:clrMapOvr>
    <a:masterClrMapping/>
  </p:clrMapOvr>
  <p:transition xmlns:p14="http://schemas.microsoft.com/office/powerpoint/2010/main" spd="med">
    <p:pull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Capstone/thesis projects in physical and virtual spaces</a:t>
            </a:r>
            <a:endParaRPr lang="en-US" sz="2800" dirty="0"/>
          </a:p>
        </p:txBody>
      </p:sp>
      <p:pic>
        <p:nvPicPr>
          <p:cNvPr id="10" name="Content Placeholder 9" descr="Screen Shot 2013-10-03 at 11.14.48 AM.png"/>
          <p:cNvPicPr>
            <a:picLocks noGrp="1" noChangeAspect="1"/>
          </p:cNvPicPr>
          <p:nvPr>
            <p:ph sz="half" idx="1"/>
          </p:nvPr>
        </p:nvPicPr>
        <p:blipFill>
          <a:blip r:embed="rId2" cstate="email">
            <a:extLst>
              <a:ext uri="{28A0092B-C50C-407E-A947-70E740481C1C}">
                <a14:useLocalDpi xmlns:a14="http://schemas.microsoft.com/office/drawing/2010/main"/>
              </a:ext>
            </a:extLst>
          </a:blip>
          <a:srcRect l="-25765" r="-25765"/>
          <a:stretch>
            <a:fillRect/>
          </a:stretch>
        </p:blipFill>
        <p:spPr/>
      </p:pic>
      <p:pic>
        <p:nvPicPr>
          <p:cNvPr id="11" name="Content Placeholder 10" descr="Screen Shot 2013-10-03 at 11.15.48 AM.png"/>
          <p:cNvPicPr>
            <a:picLocks noGrp="1" noChangeAspect="1"/>
          </p:cNvPicPr>
          <p:nvPr>
            <p:ph sz="half" idx="2"/>
          </p:nvPr>
        </p:nvPicPr>
        <p:blipFill>
          <a:blip r:embed="rId3" cstate="email">
            <a:extLst>
              <a:ext uri="{28A0092B-C50C-407E-A947-70E740481C1C}">
                <a14:useLocalDpi xmlns:a14="http://schemas.microsoft.com/office/drawing/2010/main"/>
              </a:ext>
            </a:extLst>
          </a:blip>
          <a:srcRect t="-19187" b="-19187"/>
          <a:stretch>
            <a:fillRect/>
          </a:stretch>
        </p:blipFill>
        <p:spPr/>
      </p:pic>
      <p:sp>
        <p:nvSpPr>
          <p:cNvPr id="13" name="TextBox 12"/>
          <p:cNvSpPr txBox="1"/>
          <p:nvPr/>
        </p:nvSpPr>
        <p:spPr>
          <a:xfrm>
            <a:off x="4873214" y="6358615"/>
            <a:ext cx="3851686" cy="276999"/>
          </a:xfrm>
          <a:prstGeom prst="rect">
            <a:avLst/>
          </a:prstGeom>
          <a:noFill/>
        </p:spPr>
        <p:txBody>
          <a:bodyPr wrap="square" rtlCol="0">
            <a:spAutoFit/>
          </a:bodyPr>
          <a:lstStyle/>
          <a:p>
            <a:r>
              <a:rPr lang="en-US" sz="1200" dirty="0" smtClean="0"/>
              <a:t>http://</a:t>
            </a:r>
            <a:r>
              <a:rPr lang="en-US" sz="1200" dirty="0" err="1" smtClean="0"/>
              <a:t>www.lib.uchicago.edu/e/webexhibits/ontheedge</a:t>
            </a:r>
            <a:r>
              <a:rPr lang="en-US" sz="1200" dirty="0" smtClean="0"/>
              <a:t>/</a:t>
            </a:r>
            <a:endParaRPr lang="en-US" sz="1200" dirty="0"/>
          </a:p>
        </p:txBody>
      </p:sp>
      <p:sp>
        <p:nvSpPr>
          <p:cNvPr id="14" name="TextBox 13"/>
          <p:cNvSpPr txBox="1"/>
          <p:nvPr/>
        </p:nvSpPr>
        <p:spPr>
          <a:xfrm>
            <a:off x="416859" y="6358615"/>
            <a:ext cx="4456355" cy="230832"/>
          </a:xfrm>
          <a:prstGeom prst="rect">
            <a:avLst/>
          </a:prstGeom>
          <a:noFill/>
        </p:spPr>
        <p:txBody>
          <a:bodyPr wrap="square" rtlCol="0">
            <a:spAutoFit/>
          </a:bodyPr>
          <a:lstStyle/>
          <a:p>
            <a:r>
              <a:rPr lang="en-US" sz="900" dirty="0" smtClean="0"/>
              <a:t>http://news.lib.uchicago.edu/blog/2012/07/05/student-life-meets-medieval-marginalia/</a:t>
            </a:r>
            <a:endParaRPr lang="en-US" sz="900" dirty="0"/>
          </a:p>
        </p:txBody>
      </p:sp>
    </p:spTree>
  </p:cSld>
  <p:clrMapOvr>
    <a:masterClrMapping/>
  </p:clrMapOvr>
  <p:transition xmlns:p14="http://schemas.microsoft.com/office/powerpoint/2010/main" spd="med">
    <p:pull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93491"/>
            <a:ext cx="8534400" cy="1028407"/>
          </a:xfrm>
        </p:spPr>
        <p:txBody>
          <a:bodyPr>
            <a:normAutofit/>
          </a:bodyPr>
          <a:lstStyle/>
          <a:p>
            <a:r>
              <a:rPr lang="en-US" dirty="0" smtClean="0"/>
              <a:t>Google Maps and Website Project</a:t>
            </a:r>
            <a:endParaRPr lang="en-US" dirty="0"/>
          </a:p>
        </p:txBody>
      </p:sp>
      <p:sp>
        <p:nvSpPr>
          <p:cNvPr id="3" name="Content Placeholder 2"/>
          <p:cNvSpPr>
            <a:spLocks noGrp="1"/>
          </p:cNvSpPr>
          <p:nvPr>
            <p:ph sz="half" idx="1"/>
          </p:nvPr>
        </p:nvSpPr>
        <p:spPr/>
        <p:txBody>
          <a:bodyPr>
            <a:normAutofit/>
          </a:bodyPr>
          <a:lstStyle/>
          <a:p>
            <a:r>
              <a:rPr lang="en-US" sz="2400" dirty="0" smtClean="0"/>
              <a:t>Map locates American expatriates in Paris and includes a timeline</a:t>
            </a:r>
          </a:p>
          <a:p>
            <a:r>
              <a:rPr lang="en-US" sz="2400" dirty="0" smtClean="0"/>
              <a:t>Clicking on names reveals essays written by undergraduate students</a:t>
            </a:r>
          </a:p>
          <a:p>
            <a:r>
              <a:rPr lang="en-US" sz="2400" dirty="0" smtClean="0"/>
              <a:t>Collaboration between Center for Teaching, Learning, &amp; </a:t>
            </a:r>
            <a:r>
              <a:rPr lang="en-US" sz="2400" dirty="0" err="1" smtClean="0"/>
              <a:t>Ttechnology</a:t>
            </a:r>
            <a:r>
              <a:rPr lang="en-US" sz="2400" dirty="0" smtClean="0"/>
              <a:t>, Digital Scholarship Lab, and course faculty</a:t>
            </a:r>
            <a:endParaRPr lang="en-US" sz="2400" dirty="0"/>
          </a:p>
        </p:txBody>
      </p:sp>
      <p:sp>
        <p:nvSpPr>
          <p:cNvPr id="6" name="TextBox 5"/>
          <p:cNvSpPr txBox="1"/>
          <p:nvPr/>
        </p:nvSpPr>
        <p:spPr>
          <a:xfrm>
            <a:off x="4873214" y="5941897"/>
            <a:ext cx="3840480" cy="646331"/>
          </a:xfrm>
          <a:prstGeom prst="rect">
            <a:avLst/>
          </a:prstGeom>
          <a:noFill/>
        </p:spPr>
        <p:txBody>
          <a:bodyPr wrap="square" rtlCol="0">
            <a:spAutoFit/>
          </a:bodyPr>
          <a:lstStyle/>
          <a:p>
            <a:pPr algn="ctr"/>
            <a:r>
              <a:rPr lang="en-US" dirty="0" smtClean="0"/>
              <a:t>University of Richmond Library</a:t>
            </a:r>
          </a:p>
          <a:p>
            <a:pPr algn="ctr"/>
            <a:r>
              <a:rPr lang="en-US" dirty="0" smtClean="0"/>
              <a:t>http://</a:t>
            </a:r>
            <a:r>
              <a:rPr lang="en-US" dirty="0" err="1" smtClean="0"/>
              <a:t>dsl.richmond.edu/?page_id</a:t>
            </a:r>
            <a:r>
              <a:rPr lang="en-US" dirty="0" smtClean="0"/>
              <a:t>=6</a:t>
            </a:r>
            <a:endParaRPr lang="en-US" dirty="0"/>
          </a:p>
        </p:txBody>
      </p:sp>
      <p:pic>
        <p:nvPicPr>
          <p:cNvPr id="8" name="Content Placeholder 7" descr="Screen Shot 2013-10-06 at 10.54.24 PM.png"/>
          <p:cNvPicPr>
            <a:picLocks noGrp="1" noChangeAspect="1"/>
          </p:cNvPicPr>
          <p:nvPr>
            <p:ph sz="half" idx="2"/>
          </p:nvPr>
        </p:nvPicPr>
        <p:blipFill>
          <a:blip r:embed="rId2" cstate="email">
            <a:extLst>
              <a:ext uri="{28A0092B-C50C-407E-A947-70E740481C1C}">
                <a14:useLocalDpi xmlns:a14="http://schemas.microsoft.com/office/drawing/2010/main"/>
              </a:ext>
            </a:extLst>
          </a:blip>
          <a:srcRect t="-26861" b="-26861"/>
          <a:stretch>
            <a:fillRect/>
          </a:stretch>
        </p:blipFill>
        <p:spPr/>
      </p:pic>
    </p:spTree>
  </p:cSld>
  <p:clrMapOvr>
    <a:masterClrMapping/>
  </p:clrMapOvr>
  <p:transition xmlns:p14="http://schemas.microsoft.com/office/powerpoint/2010/main" spd="med">
    <p:pull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Student project transcribing manuscripts &amp; posting analysis on History Engine</a:t>
            </a:r>
            <a:endParaRPr lang="en-US" sz="2400" dirty="0"/>
          </a:p>
        </p:txBody>
      </p:sp>
      <p:pic>
        <p:nvPicPr>
          <p:cNvPr id="5" name="Content Placeholder 4" descr="Screen Shot 2014-03-11 at 4.46.48 PM.png"/>
          <p:cNvPicPr>
            <a:picLocks noGrp="1" noChangeAspect="1"/>
          </p:cNvPicPr>
          <p:nvPr>
            <p:ph sz="half" idx="1"/>
          </p:nvPr>
        </p:nvPicPr>
        <p:blipFill>
          <a:blip r:embed="rId3" cstate="email">
            <a:extLst>
              <a:ext uri="{28A0092B-C50C-407E-A947-70E740481C1C}">
                <a14:useLocalDpi xmlns:a14="http://schemas.microsoft.com/office/drawing/2010/main"/>
              </a:ext>
            </a:extLst>
          </a:blip>
          <a:srcRect t="-35581" b="-35581"/>
          <a:stretch>
            <a:fillRect/>
          </a:stretch>
        </p:blipFill>
        <p:spPr/>
      </p:pic>
      <p:pic>
        <p:nvPicPr>
          <p:cNvPr id="6" name="Content Placeholder 5" descr="Screen Shot 2014-03-11 at 4.51.05 PM.png"/>
          <p:cNvPicPr>
            <a:picLocks noGrp="1" noChangeAspect="1"/>
          </p:cNvPicPr>
          <p:nvPr>
            <p:ph sz="half" idx="2"/>
          </p:nvPr>
        </p:nvPicPr>
        <p:blipFill>
          <a:blip r:embed="rId4" cstate="email">
            <a:extLst>
              <a:ext uri="{28A0092B-C50C-407E-A947-70E740481C1C}">
                <a14:useLocalDpi xmlns:a14="http://schemas.microsoft.com/office/drawing/2010/main"/>
              </a:ext>
            </a:extLst>
          </a:blip>
          <a:srcRect t="-16535" b="-16535"/>
          <a:stretch>
            <a:fillRect/>
          </a:stretch>
        </p:blipFill>
        <p:spPr/>
      </p:pic>
      <p:sp>
        <p:nvSpPr>
          <p:cNvPr id="7" name="TextBox 6"/>
          <p:cNvSpPr txBox="1"/>
          <p:nvPr/>
        </p:nvSpPr>
        <p:spPr>
          <a:xfrm>
            <a:off x="4941885" y="6053328"/>
            <a:ext cx="3406577" cy="246221"/>
          </a:xfrm>
          <a:prstGeom prst="rect">
            <a:avLst/>
          </a:prstGeom>
          <a:noFill/>
        </p:spPr>
        <p:txBody>
          <a:bodyPr wrap="none" rtlCol="0">
            <a:spAutoFit/>
          </a:bodyPr>
          <a:lstStyle/>
          <a:p>
            <a:r>
              <a:rPr lang="en-US" sz="1000" dirty="0" smtClean="0"/>
              <a:t>http://historyengine.richmond.edu/episodes/view/5024</a:t>
            </a:r>
            <a:endParaRPr lang="en-US" sz="1000" dirty="0"/>
          </a:p>
        </p:txBody>
      </p:sp>
      <p:sp>
        <p:nvSpPr>
          <p:cNvPr id="8" name="TextBox 7"/>
          <p:cNvSpPr txBox="1"/>
          <p:nvPr/>
        </p:nvSpPr>
        <p:spPr>
          <a:xfrm>
            <a:off x="643850" y="6053329"/>
            <a:ext cx="3621504" cy="246221"/>
          </a:xfrm>
          <a:prstGeom prst="rect">
            <a:avLst/>
          </a:prstGeom>
          <a:noFill/>
        </p:spPr>
        <p:txBody>
          <a:bodyPr wrap="square" rtlCol="0">
            <a:spAutoFit/>
          </a:bodyPr>
          <a:lstStyle/>
          <a:p>
            <a:r>
              <a:rPr lang="en-US" sz="1000" dirty="0" smtClean="0"/>
              <a:t>http://</a:t>
            </a:r>
            <a:r>
              <a:rPr lang="en-US" sz="1000" dirty="0" err="1" smtClean="0"/>
              <a:t>wheatoncollege.edu</a:t>
            </a:r>
            <a:r>
              <a:rPr lang="en-US" sz="1000" dirty="0" smtClean="0"/>
              <a:t>/digital-history-project/teaching/</a:t>
            </a:r>
            <a:endParaRPr lang="en-US" sz="1000" dirty="0"/>
          </a:p>
        </p:txBody>
      </p:sp>
    </p:spTree>
  </p:cSld>
  <p:clrMapOvr>
    <a:masterClrMapping/>
  </p:clrMapOvr>
  <p:transition xmlns:p14="http://schemas.microsoft.com/office/powerpoint/2010/main" spd="med">
    <p:pull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history project timeline</a:t>
            </a:r>
            <a:endParaRPr lang="en-US" dirty="0"/>
          </a:p>
        </p:txBody>
      </p:sp>
      <p:sp>
        <p:nvSpPr>
          <p:cNvPr id="3" name="Content Placeholder 2"/>
          <p:cNvSpPr>
            <a:spLocks noGrp="1"/>
          </p:cNvSpPr>
          <p:nvPr>
            <p:ph sz="half" idx="1"/>
          </p:nvPr>
        </p:nvSpPr>
        <p:spPr/>
        <p:txBody>
          <a:bodyPr/>
          <a:lstStyle/>
          <a:p>
            <a:r>
              <a:rPr lang="en-US" dirty="0" smtClean="0"/>
              <a:t>Very small liberal arts college</a:t>
            </a:r>
          </a:p>
          <a:p>
            <a:r>
              <a:rPr lang="en-US" dirty="0" smtClean="0"/>
              <a:t>Website, timeline, topical narratives</a:t>
            </a:r>
          </a:p>
          <a:p>
            <a:r>
              <a:rPr lang="en-US" dirty="0" smtClean="0"/>
              <a:t>Use of visual primary resources incorporated with text</a:t>
            </a:r>
          </a:p>
          <a:p>
            <a:r>
              <a:rPr lang="en-US" sz="1200" dirty="0" smtClean="0"/>
              <a:t>http://historyinthecity.blogspot.com/2014/01/doing-digital-history-with-undergrads.html</a:t>
            </a:r>
            <a:endParaRPr lang="en-US" sz="1200" dirty="0"/>
          </a:p>
        </p:txBody>
      </p:sp>
      <p:pic>
        <p:nvPicPr>
          <p:cNvPr id="5" name="Content Placeholder 4" descr="Screen Shot 2014-03-11 at 1.07.06 PM.png"/>
          <p:cNvPicPr>
            <a:picLocks noGrp="1" noChangeAspect="1"/>
          </p:cNvPicPr>
          <p:nvPr>
            <p:ph sz="half" idx="2"/>
          </p:nvPr>
        </p:nvPicPr>
        <p:blipFill>
          <a:blip r:embed="rId2" cstate="email">
            <a:extLst>
              <a:ext uri="{28A0092B-C50C-407E-A947-70E740481C1C}">
                <a14:useLocalDpi xmlns:a14="http://schemas.microsoft.com/office/drawing/2010/main"/>
              </a:ext>
            </a:extLst>
          </a:blip>
          <a:srcRect t="-16541" b="-16541"/>
          <a:stretch>
            <a:fillRect/>
          </a:stretch>
        </p:blipFill>
        <p:spPr/>
      </p:pic>
    </p:spTree>
  </p:cSld>
  <p:clrMapOvr>
    <a:masterClrMapping/>
  </p:clrMapOvr>
  <p:transition xmlns:p14="http://schemas.microsoft.com/office/powerpoint/2010/main" spd="med">
    <p:pull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Student-created podcasts or </a:t>
            </a:r>
            <a:r>
              <a:rPr lang="en-US" dirty="0" err="1" smtClean="0"/>
              <a:t>vodcasts</a:t>
            </a:r>
            <a:endParaRPr lang="en-US" dirty="0"/>
          </a:p>
        </p:txBody>
      </p:sp>
      <p:sp>
        <p:nvSpPr>
          <p:cNvPr id="3" name="Content Placeholder 2"/>
          <p:cNvSpPr>
            <a:spLocks noGrp="1"/>
          </p:cNvSpPr>
          <p:nvPr>
            <p:ph sz="half" idx="1"/>
          </p:nvPr>
        </p:nvSpPr>
        <p:spPr/>
        <p:txBody>
          <a:bodyPr/>
          <a:lstStyle/>
          <a:p>
            <a:r>
              <a:rPr lang="en-US" dirty="0" smtClean="0"/>
              <a:t>Often used in language learning</a:t>
            </a:r>
          </a:p>
          <a:p>
            <a:r>
              <a:rPr lang="en-US" dirty="0" smtClean="0"/>
              <a:t>Students listen to recordings and then tape their own assignments</a:t>
            </a:r>
          </a:p>
          <a:p>
            <a:r>
              <a:rPr lang="en-US" dirty="0" smtClean="0"/>
              <a:t>Can be expanded for higher level proficiencies, e.g. an oral report on the culture/politics of a country in the language studied</a:t>
            </a:r>
            <a:endParaRPr lang="en-US" dirty="0"/>
          </a:p>
        </p:txBody>
      </p:sp>
      <p:pic>
        <p:nvPicPr>
          <p:cNvPr id="5" name="Content Placeholder 4" descr="Screen Shot 2014-03-11 at 2.40.18 PM.png"/>
          <p:cNvPicPr>
            <a:picLocks noGrp="1" noChangeAspect="1"/>
          </p:cNvPicPr>
          <p:nvPr>
            <p:ph sz="half" idx="2"/>
          </p:nvPr>
        </p:nvPicPr>
        <p:blipFill>
          <a:blip r:embed="rId2" cstate="email">
            <a:extLst>
              <a:ext uri="{28A0092B-C50C-407E-A947-70E740481C1C}">
                <a14:useLocalDpi xmlns:a14="http://schemas.microsoft.com/office/drawing/2010/main"/>
              </a:ext>
            </a:extLst>
          </a:blip>
          <a:srcRect t="-19592" b="-19592"/>
          <a:stretch>
            <a:fillRect/>
          </a:stretch>
        </p:blipFill>
        <p:spPr/>
      </p:pic>
      <p:sp>
        <p:nvSpPr>
          <p:cNvPr id="6" name="TextBox 5"/>
          <p:cNvSpPr txBox="1"/>
          <p:nvPr/>
        </p:nvSpPr>
        <p:spPr>
          <a:xfrm>
            <a:off x="4921487" y="6053328"/>
            <a:ext cx="4222514" cy="553998"/>
          </a:xfrm>
          <a:prstGeom prst="rect">
            <a:avLst/>
          </a:prstGeom>
          <a:noFill/>
        </p:spPr>
        <p:txBody>
          <a:bodyPr wrap="square" rtlCol="0">
            <a:spAutoFit/>
          </a:bodyPr>
          <a:lstStyle/>
          <a:p>
            <a:r>
              <a:rPr lang="en-US" sz="1000" dirty="0" smtClean="0">
                <a:hlinkClick r:id="rId3"/>
              </a:rPr>
              <a:t>http://www.educause.edu/ero/article/</a:t>
            </a:r>
            <a:endParaRPr lang="en-US" sz="1000" dirty="0" smtClean="0"/>
          </a:p>
          <a:p>
            <a:r>
              <a:rPr lang="en-US" sz="1000" dirty="0" smtClean="0"/>
              <a:t>teaching-foreign-language-video-podcast-assignments-examples-</a:t>
            </a:r>
          </a:p>
          <a:p>
            <a:r>
              <a:rPr lang="en-US" sz="1000" dirty="0" err="1" smtClean="0"/>
              <a:t>american</a:t>
            </a:r>
            <a:r>
              <a:rPr lang="en-US" sz="1000" dirty="0" smtClean="0"/>
              <a:t>-sign-language-course</a:t>
            </a:r>
            <a:endParaRPr lang="en-US" sz="1000" dirty="0"/>
          </a:p>
        </p:txBody>
      </p:sp>
    </p:spTree>
  </p:cSld>
  <p:clrMapOvr>
    <a:masterClrMapping/>
  </p:clrMapOvr>
  <p:transition xmlns:p14="http://schemas.microsoft.com/office/powerpoint/2010/main" spd="med">
    <p:pull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Student art projects for Open Access Week</a:t>
            </a:r>
            <a:endParaRPr lang="en-US" dirty="0"/>
          </a:p>
        </p:txBody>
      </p:sp>
      <p:pic>
        <p:nvPicPr>
          <p:cNvPr id="8" name="Content Placeholder 7" descr="IMG_2972.jpg"/>
          <p:cNvPicPr>
            <a:picLocks noGrp="1" noChangeAspect="1"/>
          </p:cNvPicPr>
          <p:nvPr>
            <p:ph sz="half" idx="1"/>
          </p:nvPr>
        </p:nvPicPr>
        <p:blipFill>
          <a:blip r:embed="rId2" cstate="email">
            <a:extLst>
              <a:ext uri="{28A0092B-C50C-407E-A947-70E740481C1C}">
                <a14:useLocalDpi xmlns:a14="http://schemas.microsoft.com/office/drawing/2010/main"/>
              </a:ext>
            </a:extLst>
          </a:blip>
          <a:srcRect l="-23874" r="-23874"/>
          <a:stretch>
            <a:fillRect/>
          </a:stretch>
        </p:blipFill>
        <p:spPr/>
      </p:pic>
      <p:pic>
        <p:nvPicPr>
          <p:cNvPr id="7" name="Content Placeholder 6" descr="IMG_2973.JPG"/>
          <p:cNvPicPr>
            <a:picLocks noGrp="1" noChangeAspect="1"/>
          </p:cNvPicPr>
          <p:nvPr>
            <p:ph sz="half" idx="2"/>
          </p:nvPr>
        </p:nvPicPr>
        <p:blipFill>
          <a:blip r:embed="rId3" cstate="email">
            <a:extLst>
              <a:ext uri="{28A0092B-C50C-407E-A947-70E740481C1C}">
                <a14:useLocalDpi xmlns:a14="http://schemas.microsoft.com/office/drawing/2010/main"/>
              </a:ext>
            </a:extLst>
          </a:blip>
          <a:srcRect t="-10163" b="-10163"/>
          <a:stretch>
            <a:fillRect/>
          </a:stretch>
        </p:blipFill>
        <p:spPr/>
      </p:pic>
      <p:sp>
        <p:nvSpPr>
          <p:cNvPr id="5" name="TextBox 4"/>
          <p:cNvSpPr txBox="1"/>
          <p:nvPr/>
        </p:nvSpPr>
        <p:spPr>
          <a:xfrm>
            <a:off x="4873214" y="6234953"/>
            <a:ext cx="3840480" cy="369332"/>
          </a:xfrm>
          <a:prstGeom prst="rect">
            <a:avLst/>
          </a:prstGeom>
          <a:noFill/>
        </p:spPr>
        <p:txBody>
          <a:bodyPr wrap="square" rtlCol="0">
            <a:spAutoFit/>
          </a:bodyPr>
          <a:lstStyle/>
          <a:p>
            <a:pPr algn="ctr"/>
            <a:r>
              <a:rPr lang="en-US" dirty="0" smtClean="0"/>
              <a:t>SUNY College at Brockport</a:t>
            </a:r>
            <a:endParaRPr lang="en-US" dirty="0"/>
          </a:p>
        </p:txBody>
      </p:sp>
    </p:spTree>
  </p:cSld>
  <p:clrMapOvr>
    <a:masterClrMapping/>
  </p:clrMapOvr>
  <p:transition xmlns:p14="http://schemas.microsoft.com/office/powerpoint/2010/main" spd="med">
    <p:pull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Students &amp; Data Visualization</a:t>
            </a:r>
            <a:endParaRPr lang="en-US" dirty="0"/>
          </a:p>
        </p:txBody>
      </p:sp>
      <p:sp>
        <p:nvSpPr>
          <p:cNvPr id="3" name="Content Placeholder 2"/>
          <p:cNvSpPr>
            <a:spLocks noGrp="1"/>
          </p:cNvSpPr>
          <p:nvPr>
            <p:ph sz="half" idx="1"/>
          </p:nvPr>
        </p:nvSpPr>
        <p:spPr/>
        <p:txBody>
          <a:bodyPr/>
          <a:lstStyle/>
          <a:p>
            <a:r>
              <a:rPr lang="en-US" dirty="0" smtClean="0"/>
              <a:t>Students work in teams of two on capstone projects</a:t>
            </a:r>
          </a:p>
          <a:p>
            <a:r>
              <a:rPr lang="en-US" dirty="0" smtClean="0"/>
              <a:t>Companies provide a project and data</a:t>
            </a:r>
          </a:p>
          <a:p>
            <a:r>
              <a:rPr lang="en-US" dirty="0" smtClean="0"/>
              <a:t>Projects use either data visualization or predictive analytics</a:t>
            </a:r>
          </a:p>
          <a:p>
            <a:r>
              <a:rPr lang="en-US" dirty="0" smtClean="0"/>
              <a:t>Oakland U. (Michigan) master’s program</a:t>
            </a:r>
            <a:endParaRPr lang="en-US" dirty="0"/>
          </a:p>
        </p:txBody>
      </p:sp>
      <p:pic>
        <p:nvPicPr>
          <p:cNvPr id="5" name="Content Placeholder 4" descr="Screen Shot 2014-03-13 at 3.21.35 PM.png"/>
          <p:cNvPicPr>
            <a:picLocks noGrp="1" noChangeAspect="1"/>
          </p:cNvPicPr>
          <p:nvPr>
            <p:ph sz="half" idx="2"/>
          </p:nvPr>
        </p:nvPicPr>
        <p:blipFill>
          <a:blip r:embed="rId2" cstate="email">
            <a:extLst>
              <a:ext uri="{28A0092B-C50C-407E-A947-70E740481C1C}">
                <a14:useLocalDpi xmlns:a14="http://schemas.microsoft.com/office/drawing/2010/main"/>
              </a:ext>
            </a:extLst>
          </a:blip>
          <a:srcRect t="-21874" b="-21874"/>
          <a:stretch>
            <a:fillRect/>
          </a:stretch>
        </p:blipFill>
        <p:spPr/>
      </p:pic>
      <p:sp>
        <p:nvSpPr>
          <p:cNvPr id="6" name="TextBox 5"/>
          <p:cNvSpPr txBox="1"/>
          <p:nvPr/>
        </p:nvSpPr>
        <p:spPr>
          <a:xfrm>
            <a:off x="4685389" y="6295103"/>
            <a:ext cx="4361986" cy="400110"/>
          </a:xfrm>
          <a:prstGeom prst="rect">
            <a:avLst/>
          </a:prstGeom>
          <a:noFill/>
        </p:spPr>
        <p:txBody>
          <a:bodyPr wrap="square" rtlCol="0">
            <a:spAutoFit/>
          </a:bodyPr>
          <a:lstStyle/>
          <a:p>
            <a:r>
              <a:rPr lang="en-US" sz="1000" dirty="0" smtClean="0">
                <a:hlinkClick r:id="rId3"/>
              </a:rPr>
              <a:t>http://data-informed.com/</a:t>
            </a:r>
            <a:endParaRPr lang="en-US" sz="1000" dirty="0" smtClean="0"/>
          </a:p>
          <a:p>
            <a:r>
              <a:rPr lang="en-US" sz="1000" dirty="0" err="1" smtClean="0"/>
              <a:t>oakland-u-prepares-students-strategic-business-data-demands</a:t>
            </a:r>
            <a:r>
              <a:rPr lang="en-US" sz="1000" dirty="0" smtClean="0"/>
              <a:t>/</a:t>
            </a:r>
            <a:endParaRPr lang="en-US" sz="1000" dirty="0"/>
          </a:p>
        </p:txBody>
      </p:sp>
    </p:spTree>
  </p:cSld>
  <p:clrMapOvr>
    <a:masterClrMapping/>
  </p:clrMapOvr>
  <p:transition xmlns:p14="http://schemas.microsoft.com/office/powerpoint/2010/main" spd="med">
    <p:pull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High-end undergraduate projects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Fly-through 3-D model of ancient city of Troy</a:t>
            </a:r>
          </a:p>
          <a:p>
            <a:r>
              <a:rPr lang="en-US" dirty="0" smtClean="0"/>
              <a:t>Supplemented with text, images, video clips of interviews with experts</a:t>
            </a:r>
          </a:p>
          <a:p>
            <a:r>
              <a:rPr lang="en-US" dirty="0" smtClean="0"/>
              <a:t>Archaeological data linked to myth and passages from Homer</a:t>
            </a:r>
          </a:p>
          <a:p>
            <a:r>
              <a:rPr lang="en-US" dirty="0" smtClean="0"/>
              <a:t>“They have learned more and different things than they would have doing a paper.” USC Professor</a:t>
            </a:r>
            <a:endParaRPr lang="en-US" dirty="0"/>
          </a:p>
        </p:txBody>
      </p:sp>
      <p:pic>
        <p:nvPicPr>
          <p:cNvPr id="5" name="Content Placeholder 4" descr="Screen Shot 2014-03-11 at 5.01.16 PM.png"/>
          <p:cNvPicPr>
            <a:picLocks noGrp="1" noChangeAspect="1"/>
          </p:cNvPicPr>
          <p:nvPr>
            <p:ph sz="half" idx="2"/>
          </p:nvPr>
        </p:nvPicPr>
        <p:blipFill>
          <a:blip r:embed="rId2" cstate="email">
            <a:extLst>
              <a:ext uri="{28A0092B-C50C-407E-A947-70E740481C1C}">
                <a14:useLocalDpi xmlns:a14="http://schemas.microsoft.com/office/drawing/2010/main"/>
              </a:ext>
            </a:extLst>
          </a:blip>
          <a:srcRect t="-2757" b="-2757"/>
          <a:stretch>
            <a:fillRect/>
          </a:stretch>
        </p:blipFill>
        <p:spPr/>
      </p:pic>
    </p:spTree>
  </p:cSld>
  <p:clrMapOvr>
    <a:masterClrMapping/>
  </p:clrMapOvr>
  <p:transition xmlns:p14="http://schemas.microsoft.com/office/powerpoint/2010/main" spd="med">
    <p:pull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Coalition for Networked Information</a:t>
            </a:r>
            <a:br>
              <a:rPr lang="en-US" dirty="0" smtClean="0"/>
            </a:br>
            <a:r>
              <a:rPr lang="en-US" dirty="0" smtClean="0"/>
              <a:t>CNI</a:t>
            </a:r>
            <a:endParaRPr lang="en-US" dirty="0"/>
          </a:p>
        </p:txBody>
      </p:sp>
      <p:pic>
        <p:nvPicPr>
          <p:cNvPr id="7" name="Picture Placeholder 6" descr="Screen Shot 2014-03-11 at 8.22.55 AM.png"/>
          <p:cNvPicPr>
            <a:picLocks noGrp="1" noChangeAspect="1"/>
          </p:cNvPicPr>
          <p:nvPr>
            <p:ph type="pic" idx="1"/>
          </p:nvPr>
        </p:nvPicPr>
        <p:blipFill>
          <a:blip r:embed="rId2" cstate="email">
            <a:extLst>
              <a:ext uri="{28A0092B-C50C-407E-A947-70E740481C1C}">
                <a14:useLocalDpi xmlns:a14="http://schemas.microsoft.com/office/drawing/2010/main"/>
              </a:ext>
            </a:extLst>
          </a:blip>
          <a:srcRect l="-16906" r="-16906"/>
          <a:stretch>
            <a:fillRect/>
          </a:stretch>
        </p:blipFill>
        <p:spPr/>
      </p:pic>
      <p:sp>
        <p:nvSpPr>
          <p:cNvPr id="6" name="Text Placeholder 5"/>
          <p:cNvSpPr>
            <a:spLocks noGrp="1"/>
          </p:cNvSpPr>
          <p:nvPr>
            <p:ph type="body" sz="half" idx="2"/>
          </p:nvPr>
        </p:nvSpPr>
        <p:spPr/>
        <p:txBody>
          <a:bodyPr>
            <a:normAutofit/>
          </a:bodyPr>
          <a:lstStyle/>
          <a:p>
            <a:r>
              <a:rPr lang="en-US" sz="2400" dirty="0" smtClean="0"/>
              <a:t>Joint program of ARL &amp; EDUCAUSE</a:t>
            </a:r>
          </a:p>
          <a:p>
            <a:r>
              <a:rPr lang="en-US" sz="2400" dirty="0" smtClean="0"/>
              <a:t>200+ member institutions</a:t>
            </a:r>
          </a:p>
          <a:p>
            <a:r>
              <a:rPr lang="en-US" sz="2400" dirty="0" smtClean="0"/>
              <a:t>Freely available web resources</a:t>
            </a:r>
          </a:p>
          <a:p>
            <a:r>
              <a:rPr lang="en-US" sz="2400" dirty="0" err="1" smtClean="0"/>
              <a:t>www.cni.org</a:t>
            </a:r>
            <a:r>
              <a:rPr lang="en-US" sz="2400" dirty="0" smtClean="0"/>
              <a:t> </a:t>
            </a:r>
            <a:endParaRPr lang="en-US" sz="2400" dirty="0"/>
          </a:p>
        </p:txBody>
      </p:sp>
      <p:sp>
        <p:nvSpPr>
          <p:cNvPr id="8" name="TextBox 7"/>
          <p:cNvSpPr txBox="1"/>
          <p:nvPr/>
        </p:nvSpPr>
        <p:spPr>
          <a:xfrm>
            <a:off x="3000375" y="6402712"/>
            <a:ext cx="6143625" cy="276999"/>
          </a:xfrm>
          <a:prstGeom prst="rect">
            <a:avLst/>
          </a:prstGeom>
          <a:noFill/>
        </p:spPr>
        <p:txBody>
          <a:bodyPr wrap="square" rtlCol="0">
            <a:spAutoFit/>
          </a:bodyPr>
          <a:lstStyle/>
          <a:p>
            <a:r>
              <a:rPr lang="en-US" sz="1200" dirty="0" err="1" smtClean="0"/>
              <a:t>http://www.cni.org/topics/net-gen/online-video-creation-by-undergraduates/</a:t>
            </a:r>
            <a:endParaRPr lang="en-US" sz="1200" dirty="0"/>
          </a:p>
        </p:txBody>
      </p:sp>
    </p:spTree>
  </p:cSld>
  <p:clrMapOvr>
    <a:masterClrMapping/>
  </p:clrMapOvr>
  <p:transition xmlns:p14="http://schemas.microsoft.com/office/powerpoint/2010/main" spd="med">
    <p:pull dir="r"/>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needed for media projects</a:t>
            </a:r>
            <a:endParaRPr lang="en-US" dirty="0"/>
          </a:p>
        </p:txBody>
      </p:sp>
      <p:sp>
        <p:nvSpPr>
          <p:cNvPr id="3" name="Content Placeholder 2"/>
          <p:cNvSpPr>
            <a:spLocks noGrp="1"/>
          </p:cNvSpPr>
          <p:nvPr>
            <p:ph sz="half" idx="1"/>
          </p:nvPr>
        </p:nvSpPr>
        <p:spPr>
          <a:xfrm>
            <a:off x="301752" y="1877622"/>
            <a:ext cx="4038600" cy="4175705"/>
          </a:xfrm>
        </p:spPr>
        <p:txBody>
          <a:bodyPr/>
          <a:lstStyle/>
          <a:p>
            <a:r>
              <a:rPr lang="en-US" dirty="0" smtClean="0"/>
              <a:t>Faculty/staff</a:t>
            </a:r>
          </a:p>
          <a:p>
            <a:pPr lvl="1"/>
            <a:r>
              <a:rPr lang="en-US" dirty="0" smtClean="0"/>
              <a:t>Pedagogical expertise</a:t>
            </a:r>
          </a:p>
          <a:p>
            <a:pPr lvl="1"/>
            <a:r>
              <a:rPr lang="en-US" dirty="0" smtClean="0"/>
              <a:t>Media expertise</a:t>
            </a:r>
          </a:p>
          <a:p>
            <a:pPr lvl="1"/>
            <a:r>
              <a:rPr lang="en-US" dirty="0" smtClean="0"/>
              <a:t>Outreach capabilities</a:t>
            </a:r>
          </a:p>
          <a:p>
            <a:pPr lvl="1"/>
            <a:r>
              <a:rPr lang="en-US" dirty="0" smtClean="0"/>
              <a:t>Collaborative spirit</a:t>
            </a:r>
          </a:p>
          <a:p>
            <a:endParaRPr lang="en-US" dirty="0"/>
          </a:p>
        </p:txBody>
      </p:sp>
      <p:pic>
        <p:nvPicPr>
          <p:cNvPr id="5" name="Content Placeholder 4" descr="Screen Shot 2014-03-13 at 4.13.11 PM.png"/>
          <p:cNvPicPr>
            <a:picLocks noGrp="1" noChangeAspect="1"/>
          </p:cNvPicPr>
          <p:nvPr>
            <p:ph sz="half" idx="2"/>
          </p:nvPr>
        </p:nvPicPr>
        <p:blipFill>
          <a:blip r:embed="rId2" cstate="email">
            <a:extLst>
              <a:ext uri="{28A0092B-C50C-407E-A947-70E740481C1C}">
                <a14:useLocalDpi xmlns:a14="http://schemas.microsoft.com/office/drawing/2010/main"/>
              </a:ext>
            </a:extLst>
          </a:blip>
          <a:srcRect t="-12404" b="-12404"/>
          <a:stretch>
            <a:fillRect/>
          </a:stretch>
        </p:blipFill>
        <p:spPr/>
      </p:pic>
      <p:sp>
        <p:nvSpPr>
          <p:cNvPr id="6" name="TextBox 5"/>
          <p:cNvSpPr txBox="1"/>
          <p:nvPr/>
        </p:nvSpPr>
        <p:spPr>
          <a:xfrm>
            <a:off x="4800600" y="6232775"/>
            <a:ext cx="4035552" cy="276999"/>
          </a:xfrm>
          <a:prstGeom prst="rect">
            <a:avLst/>
          </a:prstGeom>
          <a:noFill/>
        </p:spPr>
        <p:txBody>
          <a:bodyPr wrap="square" rtlCol="0">
            <a:spAutoFit/>
          </a:bodyPr>
          <a:lstStyle/>
          <a:p>
            <a:pPr algn="ctr"/>
            <a:r>
              <a:rPr lang="en-US" sz="1200" dirty="0" smtClean="0"/>
              <a:t>http://</a:t>
            </a:r>
            <a:r>
              <a:rPr lang="en-US" sz="1200" dirty="0" err="1" smtClean="0"/>
              <a:t>www.luc.edu/digitalmedia</a:t>
            </a:r>
            <a:r>
              <a:rPr lang="en-US" sz="1200" dirty="0" smtClean="0"/>
              <a:t>/</a:t>
            </a:r>
            <a:endParaRPr lang="en-US" sz="1200" dirty="0"/>
          </a:p>
        </p:txBody>
      </p:sp>
    </p:spTree>
  </p:cSld>
  <p:clrMapOvr>
    <a:masterClrMapping/>
  </p:clrMapOvr>
  <p:transition xmlns:p14="http://schemas.microsoft.com/office/powerpoint/2010/main" spd="med">
    <p:pull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Faculty partnering with information professionals</a:t>
            </a:r>
            <a:endParaRPr lang="en-US" sz="2800" dirty="0"/>
          </a:p>
        </p:txBody>
      </p:sp>
      <p:sp>
        <p:nvSpPr>
          <p:cNvPr id="3" name="Content Placeholder 2"/>
          <p:cNvSpPr>
            <a:spLocks noGrp="1"/>
          </p:cNvSpPr>
          <p:nvPr>
            <p:ph sz="half" idx="1"/>
          </p:nvPr>
        </p:nvSpPr>
        <p:spPr/>
        <p:txBody>
          <a:bodyPr>
            <a:normAutofit fontScale="92500" lnSpcReduction="10000"/>
          </a:bodyPr>
          <a:lstStyle/>
          <a:p>
            <a:r>
              <a:rPr lang="en-US" dirty="0" smtClean="0"/>
              <a:t>Assist students in developing strategies to find content</a:t>
            </a:r>
          </a:p>
          <a:p>
            <a:r>
              <a:rPr lang="en-US" dirty="0" smtClean="0"/>
              <a:t>Ensure that students have the opportunity to learn skills and have access to follow-up assistance</a:t>
            </a:r>
          </a:p>
          <a:p>
            <a:r>
              <a:rPr lang="en-US" dirty="0" smtClean="0"/>
              <a:t>Emphasize need to develop an academic argument</a:t>
            </a:r>
          </a:p>
          <a:p>
            <a:r>
              <a:rPr lang="en-US" dirty="0" smtClean="0"/>
              <a:t>Build in conversations about intellectual property</a:t>
            </a:r>
          </a:p>
          <a:p>
            <a:r>
              <a:rPr lang="en-US" dirty="0" smtClean="0"/>
              <a:t>Develop and distribute a rubric for the project</a:t>
            </a:r>
          </a:p>
          <a:p>
            <a:endParaRPr lang="en-US" dirty="0"/>
          </a:p>
        </p:txBody>
      </p:sp>
      <p:pic>
        <p:nvPicPr>
          <p:cNvPr id="5" name="Content Placeholder 4" descr="Screen Shot 2014-03-11 at 9.04.14 AM.png"/>
          <p:cNvPicPr>
            <a:picLocks noGrp="1" noChangeAspect="1"/>
          </p:cNvPicPr>
          <p:nvPr>
            <p:ph sz="half" idx="2"/>
          </p:nvPr>
        </p:nvPicPr>
        <p:blipFill>
          <a:blip r:embed="rId2" cstate="email">
            <a:extLst>
              <a:ext uri="{28A0092B-C50C-407E-A947-70E740481C1C}">
                <a14:useLocalDpi xmlns:a14="http://schemas.microsoft.com/office/drawing/2010/main"/>
              </a:ext>
            </a:extLst>
          </a:blip>
          <a:srcRect l="-6299" r="-6299"/>
          <a:stretch>
            <a:fillRect/>
          </a:stretch>
        </p:blipFill>
        <p:spPr/>
      </p:pic>
      <p:sp>
        <p:nvSpPr>
          <p:cNvPr id="6" name="TextBox 5"/>
          <p:cNvSpPr txBox="1"/>
          <p:nvPr/>
        </p:nvSpPr>
        <p:spPr>
          <a:xfrm>
            <a:off x="5045560" y="6324480"/>
            <a:ext cx="3939685" cy="246221"/>
          </a:xfrm>
          <a:prstGeom prst="rect">
            <a:avLst/>
          </a:prstGeom>
          <a:noFill/>
        </p:spPr>
        <p:txBody>
          <a:bodyPr wrap="square" rtlCol="0">
            <a:spAutoFit/>
          </a:bodyPr>
          <a:lstStyle/>
          <a:p>
            <a:r>
              <a:rPr lang="en-US" sz="1000" dirty="0" smtClean="0"/>
              <a:t>http://</a:t>
            </a:r>
            <a:r>
              <a:rPr lang="en-US" sz="1000" dirty="0" err="1" smtClean="0"/>
              <a:t>www.dartmouth.edu/~videoprojects/wp/?page_id</a:t>
            </a:r>
            <a:r>
              <a:rPr lang="en-US" sz="1000" dirty="0" smtClean="0"/>
              <a:t>=373</a:t>
            </a:r>
            <a:endParaRPr lang="en-US" sz="1000" dirty="0"/>
          </a:p>
        </p:txBody>
      </p:sp>
    </p:spTree>
  </p:cSld>
  <p:clrMapOvr>
    <a:masterClrMapping/>
  </p:clrMapOvr>
  <p:transition xmlns:p14="http://schemas.microsoft.com/office/powerpoint/2010/main" spd="med">
    <p:pull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needed for media projects</a:t>
            </a:r>
            <a:endParaRPr lang="en-US" dirty="0"/>
          </a:p>
        </p:txBody>
      </p:sp>
      <p:sp>
        <p:nvSpPr>
          <p:cNvPr id="3" name="Content Placeholder 2"/>
          <p:cNvSpPr>
            <a:spLocks noGrp="1"/>
          </p:cNvSpPr>
          <p:nvPr>
            <p:ph sz="half" idx="1"/>
          </p:nvPr>
        </p:nvSpPr>
        <p:spPr>
          <a:xfrm>
            <a:off x="301752" y="1729594"/>
            <a:ext cx="4038600" cy="4323733"/>
          </a:xfrm>
        </p:spPr>
        <p:txBody>
          <a:bodyPr/>
          <a:lstStyle/>
          <a:p>
            <a:r>
              <a:rPr lang="en-US" dirty="0" smtClean="0"/>
              <a:t>Administrative support</a:t>
            </a:r>
          </a:p>
          <a:p>
            <a:pPr lvl="1"/>
            <a:r>
              <a:rPr lang="en-US" dirty="0" smtClean="0"/>
              <a:t>Stated educational goal</a:t>
            </a:r>
          </a:p>
          <a:p>
            <a:pPr lvl="1"/>
            <a:r>
              <a:rPr lang="en-US" dirty="0" smtClean="0"/>
              <a:t>Funds for staff, release time, stipends, rewards</a:t>
            </a:r>
          </a:p>
          <a:p>
            <a:pPr lvl="1"/>
            <a:r>
              <a:rPr lang="en-US" dirty="0" smtClean="0"/>
              <a:t>Equipment, software, facilities</a:t>
            </a:r>
          </a:p>
        </p:txBody>
      </p:sp>
      <p:pic>
        <p:nvPicPr>
          <p:cNvPr id="5" name="Content Placeholder 4" descr="IMG_2271.JPG"/>
          <p:cNvPicPr>
            <a:picLocks noGrp="1" noChangeAspect="1"/>
          </p:cNvPicPr>
          <p:nvPr>
            <p:ph sz="half" idx="2"/>
          </p:nvPr>
        </p:nvPicPr>
        <p:blipFill>
          <a:blip r:embed="rId2" cstate="email">
            <a:extLst>
              <a:ext uri="{28A0092B-C50C-407E-A947-70E740481C1C}">
                <a14:useLocalDpi xmlns:a14="http://schemas.microsoft.com/office/drawing/2010/main"/>
              </a:ext>
            </a:extLst>
          </a:blip>
          <a:srcRect t="-27280" b="-27280"/>
          <a:stretch>
            <a:fillRect/>
          </a:stretch>
        </p:blipFill>
        <p:spPr/>
      </p:pic>
      <p:sp>
        <p:nvSpPr>
          <p:cNvPr id="6" name="TextBox 5"/>
          <p:cNvSpPr txBox="1"/>
          <p:nvPr/>
        </p:nvSpPr>
        <p:spPr>
          <a:xfrm>
            <a:off x="4800600" y="6170447"/>
            <a:ext cx="3910012" cy="369332"/>
          </a:xfrm>
          <a:prstGeom prst="rect">
            <a:avLst/>
          </a:prstGeom>
          <a:noFill/>
        </p:spPr>
        <p:txBody>
          <a:bodyPr wrap="square" rtlCol="0">
            <a:spAutoFit/>
          </a:bodyPr>
          <a:lstStyle/>
          <a:p>
            <a:pPr algn="ctr"/>
            <a:r>
              <a:rPr lang="en-US" dirty="0" smtClean="0"/>
              <a:t>McMaster U. Media Centre</a:t>
            </a:r>
            <a:endParaRPr lang="en-US" dirty="0"/>
          </a:p>
        </p:txBody>
      </p:sp>
    </p:spTree>
  </p:cSld>
  <p:clrMapOvr>
    <a:masterClrMapping/>
  </p:clrMapOvr>
  <p:transition xmlns:p14="http://schemas.microsoft.com/office/powerpoint/2010/main" spd="med">
    <p:pull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needed for media projects</a:t>
            </a:r>
            <a:endParaRPr lang="en-US" dirty="0"/>
          </a:p>
        </p:txBody>
      </p:sp>
      <p:sp>
        <p:nvSpPr>
          <p:cNvPr id="3" name="Content Placeholder 2"/>
          <p:cNvSpPr>
            <a:spLocks noGrp="1"/>
          </p:cNvSpPr>
          <p:nvPr>
            <p:ph sz="half" idx="1"/>
          </p:nvPr>
        </p:nvSpPr>
        <p:spPr/>
        <p:txBody>
          <a:bodyPr/>
          <a:lstStyle/>
          <a:p>
            <a:r>
              <a:rPr lang="en-US" dirty="0" smtClean="0"/>
              <a:t>Physical space</a:t>
            </a:r>
          </a:p>
          <a:p>
            <a:pPr lvl="1"/>
            <a:r>
              <a:rPr lang="en-US" dirty="0" smtClean="0"/>
              <a:t>Workshop/class space</a:t>
            </a:r>
          </a:p>
          <a:p>
            <a:pPr lvl="1"/>
            <a:r>
              <a:rPr lang="en-US" dirty="0" smtClean="0"/>
              <a:t>Walk-in lab</a:t>
            </a:r>
          </a:p>
          <a:p>
            <a:pPr lvl="1"/>
            <a:r>
              <a:rPr lang="en-US" dirty="0" smtClean="0"/>
              <a:t>One-on-one consultation</a:t>
            </a:r>
          </a:p>
          <a:p>
            <a:pPr lvl="1"/>
            <a:r>
              <a:rPr lang="en-US" dirty="0" smtClean="0"/>
              <a:t>“Sandbox”</a:t>
            </a:r>
          </a:p>
          <a:p>
            <a:r>
              <a:rPr lang="en-US" dirty="0" smtClean="0"/>
              <a:t>Equipment &amp; software</a:t>
            </a:r>
          </a:p>
          <a:p>
            <a:pPr lvl="1"/>
            <a:r>
              <a:rPr lang="en-US" dirty="0" smtClean="0"/>
              <a:t>Production</a:t>
            </a:r>
          </a:p>
          <a:p>
            <a:pPr lvl="1"/>
            <a:r>
              <a:rPr lang="en-US" dirty="0" err="1" smtClean="0"/>
              <a:t>Loanable</a:t>
            </a:r>
            <a:endParaRPr lang="en-US" dirty="0"/>
          </a:p>
        </p:txBody>
      </p:sp>
      <p:pic>
        <p:nvPicPr>
          <p:cNvPr id="5" name="Content Placeholder 4" descr="Screen Shot 2014-03-11 at 9.07.01 AM.png"/>
          <p:cNvPicPr>
            <a:picLocks noGrp="1" noChangeAspect="1"/>
          </p:cNvPicPr>
          <p:nvPr>
            <p:ph sz="half" idx="2"/>
          </p:nvPr>
        </p:nvPicPr>
        <p:blipFill>
          <a:blip r:embed="rId2" cstate="email">
            <a:extLst>
              <a:ext uri="{28A0092B-C50C-407E-A947-70E740481C1C}">
                <a14:useLocalDpi xmlns:a14="http://schemas.microsoft.com/office/drawing/2010/main"/>
              </a:ext>
            </a:extLst>
          </a:blip>
          <a:srcRect t="-11038" b="-11038"/>
          <a:stretch>
            <a:fillRect/>
          </a:stretch>
        </p:blipFill>
        <p:spPr/>
      </p:pic>
      <p:sp>
        <p:nvSpPr>
          <p:cNvPr id="6" name="TextBox 5"/>
          <p:cNvSpPr txBox="1"/>
          <p:nvPr/>
        </p:nvSpPr>
        <p:spPr>
          <a:xfrm>
            <a:off x="4800600" y="6229440"/>
            <a:ext cx="4038600" cy="276999"/>
          </a:xfrm>
          <a:prstGeom prst="rect">
            <a:avLst/>
          </a:prstGeom>
          <a:noFill/>
        </p:spPr>
        <p:txBody>
          <a:bodyPr wrap="square" rtlCol="0">
            <a:spAutoFit/>
          </a:bodyPr>
          <a:lstStyle/>
          <a:p>
            <a:pPr algn="ctr"/>
            <a:r>
              <a:rPr lang="en-US" sz="1200" dirty="0" smtClean="0"/>
              <a:t>http://</a:t>
            </a:r>
            <a:r>
              <a:rPr lang="en-US" sz="1200" dirty="0" err="1" smtClean="0"/>
              <a:t>www.lib.ncsu.edu/techlending</a:t>
            </a:r>
            <a:endParaRPr lang="en-US" sz="1200" dirty="0"/>
          </a:p>
        </p:txBody>
      </p:sp>
    </p:spTree>
  </p:cSld>
  <p:clrMapOvr>
    <a:masterClrMapping/>
  </p:clrMapOvr>
  <p:transition xmlns:p14="http://schemas.microsoft.com/office/powerpoint/2010/main" spd="med">
    <p:pull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Developing a holistic program</a:t>
            </a:r>
            <a:endParaRPr lang="en-US" dirty="0"/>
          </a:p>
        </p:txBody>
      </p:sp>
      <p:pic>
        <p:nvPicPr>
          <p:cNvPr id="4" name="Content Placeholder 3" descr="Screen Shot 2013-12-07 at 7.53.13 PM.png"/>
          <p:cNvPicPr>
            <a:picLocks noGrp="1" noChangeAspect="1"/>
          </p:cNvPicPr>
          <p:nvPr>
            <p:ph idx="1"/>
          </p:nvPr>
        </p:nvPicPr>
        <p:blipFill>
          <a:blip r:embed="rId2" cstate="email">
            <a:extLst>
              <a:ext uri="{28A0092B-C50C-407E-A947-70E740481C1C}">
                <a14:useLocalDpi xmlns:a14="http://schemas.microsoft.com/office/drawing/2010/main"/>
              </a:ext>
            </a:extLst>
          </a:blip>
          <a:srcRect l="-44923" r="-44923"/>
          <a:stretch>
            <a:fillRect/>
          </a:stretch>
        </p:blipFill>
        <p:spPr/>
      </p:pic>
      <p:sp>
        <p:nvSpPr>
          <p:cNvPr id="5" name="TextBox 4"/>
          <p:cNvSpPr txBox="1"/>
          <p:nvPr/>
        </p:nvSpPr>
        <p:spPr>
          <a:xfrm>
            <a:off x="1287308" y="6248399"/>
            <a:ext cx="6497025" cy="307777"/>
          </a:xfrm>
          <a:prstGeom prst="rect">
            <a:avLst/>
          </a:prstGeom>
          <a:noFill/>
        </p:spPr>
        <p:txBody>
          <a:bodyPr wrap="square" rtlCol="0">
            <a:spAutoFit/>
          </a:bodyPr>
          <a:lstStyle/>
          <a:p>
            <a:pPr algn="ctr"/>
            <a:r>
              <a:rPr lang="en-US" sz="1400" dirty="0" smtClean="0"/>
              <a:t>Occidental College http://</a:t>
            </a:r>
            <a:r>
              <a:rPr lang="en-US" sz="1400" dirty="0" err="1" smtClean="0"/>
              <a:t>www.oxy.edu</a:t>
            </a:r>
            <a:r>
              <a:rPr lang="en-US" sz="1400" dirty="0" smtClean="0"/>
              <a:t>/scholarship-technology</a:t>
            </a:r>
            <a:endParaRPr lang="en-US" sz="1400" dirty="0"/>
          </a:p>
        </p:txBody>
      </p:sp>
    </p:spTree>
  </p:cSld>
  <p:clrMapOvr>
    <a:masterClrMapping/>
  </p:clrMapOvr>
  <p:transition xmlns:p14="http://schemas.microsoft.com/office/powerpoint/2010/main" spd="med">
    <p:pull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Displaying Projects</a:t>
            </a:r>
            <a:endParaRPr lang="en-US" dirty="0"/>
          </a:p>
        </p:txBody>
      </p:sp>
      <p:sp>
        <p:nvSpPr>
          <p:cNvPr id="4" name="Content Placeholder 3"/>
          <p:cNvSpPr>
            <a:spLocks noGrp="1"/>
          </p:cNvSpPr>
          <p:nvPr>
            <p:ph sz="half" idx="1"/>
          </p:nvPr>
        </p:nvSpPr>
        <p:spPr>
          <a:xfrm>
            <a:off x="301752" y="1893204"/>
            <a:ext cx="4038600" cy="4160123"/>
          </a:xfrm>
        </p:spPr>
        <p:txBody>
          <a:bodyPr/>
          <a:lstStyle/>
          <a:p>
            <a:r>
              <a:rPr lang="en-US" dirty="0" smtClean="0"/>
              <a:t>Websites</a:t>
            </a:r>
          </a:p>
          <a:p>
            <a:r>
              <a:rPr lang="en-US" dirty="0" smtClean="0"/>
              <a:t>Digital displays</a:t>
            </a:r>
          </a:p>
          <a:p>
            <a:r>
              <a:rPr lang="en-US" dirty="0" smtClean="0"/>
              <a:t>Contests</a:t>
            </a:r>
          </a:p>
          <a:p>
            <a:r>
              <a:rPr lang="en-US" dirty="0" smtClean="0"/>
              <a:t>Screenings</a:t>
            </a:r>
            <a:endParaRPr lang="en-US" dirty="0"/>
          </a:p>
        </p:txBody>
      </p:sp>
      <p:pic>
        <p:nvPicPr>
          <p:cNvPr id="6" name="Content Placeholder 5" descr="IMG_1526.JPG"/>
          <p:cNvPicPr>
            <a:picLocks noGrp="1" noChangeAspect="1"/>
          </p:cNvPicPr>
          <p:nvPr>
            <p:ph sz="half" idx="2"/>
          </p:nvPr>
        </p:nvPicPr>
        <p:blipFill>
          <a:blip r:embed="rId2" cstate="email">
            <a:extLst>
              <a:ext uri="{28A0092B-C50C-407E-A947-70E740481C1C}">
                <a14:useLocalDpi xmlns:a14="http://schemas.microsoft.com/office/drawing/2010/main"/>
              </a:ext>
            </a:extLst>
          </a:blip>
          <a:srcRect t="-27280" b="-27280"/>
          <a:stretch>
            <a:fillRect/>
          </a:stretch>
        </p:blipFill>
        <p:spPr/>
      </p:pic>
      <p:sp>
        <p:nvSpPr>
          <p:cNvPr id="7" name="TextBox 6"/>
          <p:cNvSpPr txBox="1"/>
          <p:nvPr/>
        </p:nvSpPr>
        <p:spPr>
          <a:xfrm>
            <a:off x="4913606" y="6232775"/>
            <a:ext cx="3925594" cy="369332"/>
          </a:xfrm>
          <a:prstGeom prst="rect">
            <a:avLst/>
          </a:prstGeom>
          <a:noFill/>
        </p:spPr>
        <p:txBody>
          <a:bodyPr wrap="square" rtlCol="0">
            <a:spAutoFit/>
          </a:bodyPr>
          <a:lstStyle/>
          <a:p>
            <a:pPr algn="ctr"/>
            <a:r>
              <a:rPr lang="en-US" dirty="0" smtClean="0"/>
              <a:t>Media wall – The Link – Duke U.</a:t>
            </a:r>
            <a:endParaRPr lang="en-US" dirty="0"/>
          </a:p>
        </p:txBody>
      </p:sp>
    </p:spTree>
  </p:cSld>
  <p:clrMapOvr>
    <a:masterClrMapping/>
  </p:clrMapOvr>
  <p:transition xmlns:p14="http://schemas.microsoft.com/office/powerpoint/2010/main" spd="med">
    <p:pull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ideas</a:t>
            </a:r>
            <a:endParaRPr lang="en-US" dirty="0"/>
          </a:p>
        </p:txBody>
      </p:sp>
      <p:sp>
        <p:nvSpPr>
          <p:cNvPr id="3" name="Content Placeholder 2"/>
          <p:cNvSpPr>
            <a:spLocks noGrp="1"/>
          </p:cNvSpPr>
          <p:nvPr>
            <p:ph sz="quarter" idx="1"/>
          </p:nvPr>
        </p:nvSpPr>
        <p:spPr/>
        <p:txBody>
          <a:bodyPr/>
          <a:lstStyle/>
          <a:p>
            <a:r>
              <a:rPr lang="en-US" dirty="0" smtClean="0"/>
              <a:t>New Media Consortium (NMC) </a:t>
            </a:r>
            <a:r>
              <a:rPr lang="en-US" dirty="0" smtClean="0">
                <a:hlinkClick r:id="rId2"/>
              </a:rPr>
              <a:t>www.nmc.org</a:t>
            </a:r>
            <a:r>
              <a:rPr lang="en-US" dirty="0" smtClean="0"/>
              <a:t> </a:t>
            </a:r>
          </a:p>
          <a:p>
            <a:r>
              <a:rPr lang="en-US" dirty="0" smtClean="0"/>
              <a:t>NITLE </a:t>
            </a:r>
            <a:r>
              <a:rPr lang="en-US" dirty="0" smtClean="0">
                <a:hlinkClick r:id="rId3"/>
              </a:rPr>
              <a:t>www.nitle.org</a:t>
            </a:r>
            <a:r>
              <a:rPr lang="en-US" dirty="0" smtClean="0"/>
              <a:t> </a:t>
            </a:r>
          </a:p>
          <a:p>
            <a:r>
              <a:rPr lang="en-US" dirty="0" smtClean="0"/>
              <a:t>EDUCAUSE, ELI </a:t>
            </a:r>
            <a:r>
              <a:rPr lang="en-US" dirty="0" smtClean="0">
                <a:hlinkClick r:id="rId4"/>
              </a:rPr>
              <a:t>www.educause.edu</a:t>
            </a:r>
            <a:r>
              <a:rPr lang="en-US" dirty="0" smtClean="0"/>
              <a:t> </a:t>
            </a:r>
          </a:p>
          <a:p>
            <a:r>
              <a:rPr lang="en-US" dirty="0" smtClean="0"/>
              <a:t>CNI </a:t>
            </a:r>
            <a:r>
              <a:rPr lang="en-US" dirty="0" smtClean="0">
                <a:hlinkClick r:id="rId5"/>
              </a:rPr>
              <a:t>www.cni.org</a:t>
            </a:r>
            <a:r>
              <a:rPr lang="en-US" dirty="0" smtClean="0"/>
              <a:t> </a:t>
            </a:r>
          </a:p>
          <a:p>
            <a:r>
              <a:rPr lang="en-US" dirty="0" smtClean="0"/>
              <a:t>MERLOT </a:t>
            </a:r>
            <a:r>
              <a:rPr lang="en-US" dirty="0" smtClean="0">
                <a:hlinkClick r:id="rId6"/>
              </a:rPr>
              <a:t>www.merlot.org</a:t>
            </a:r>
            <a:r>
              <a:rPr lang="en-US" dirty="0" smtClean="0"/>
              <a:t> </a:t>
            </a:r>
          </a:p>
          <a:p>
            <a:r>
              <a:rPr lang="en-US" dirty="0" smtClean="0"/>
              <a:t>NSDL </a:t>
            </a:r>
            <a:r>
              <a:rPr lang="en-US" dirty="0" smtClean="0">
                <a:hlinkClick r:id="rId7"/>
              </a:rPr>
              <a:t>https://nsdl.org/</a:t>
            </a:r>
            <a:r>
              <a:rPr lang="en-US" dirty="0" smtClean="0"/>
              <a:t> </a:t>
            </a:r>
          </a:p>
          <a:p>
            <a:r>
              <a:rPr lang="en-US" dirty="0" smtClean="0"/>
              <a:t>Internet Scout </a:t>
            </a:r>
            <a:r>
              <a:rPr lang="en-US" dirty="0" smtClean="0">
                <a:hlinkClick r:id="rId8"/>
              </a:rPr>
              <a:t>https://scout.wisc.edu/</a:t>
            </a:r>
            <a:r>
              <a:rPr lang="en-US" dirty="0" smtClean="0"/>
              <a:t> </a:t>
            </a:r>
            <a:endParaRPr lang="en-US" dirty="0"/>
          </a:p>
        </p:txBody>
      </p:sp>
    </p:spTree>
  </p:cSld>
  <p:clrMapOvr>
    <a:masterClrMapping/>
  </p:clrMapOvr>
  <p:transition xmlns:p14="http://schemas.microsoft.com/office/powerpoint/2010/main" spd="med">
    <p:pull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a:t>
            </a:r>
            <a:endParaRPr lang="en-US" dirty="0"/>
          </a:p>
        </p:txBody>
      </p:sp>
      <p:sp>
        <p:nvSpPr>
          <p:cNvPr id="3" name="Content Placeholder 2"/>
          <p:cNvSpPr>
            <a:spLocks noGrp="1"/>
          </p:cNvSpPr>
          <p:nvPr>
            <p:ph sz="quarter" idx="1"/>
          </p:nvPr>
        </p:nvSpPr>
        <p:spPr/>
        <p:txBody>
          <a:bodyPr/>
          <a:lstStyle/>
          <a:p>
            <a:r>
              <a:rPr lang="en-US" dirty="0" smtClean="0"/>
              <a:t>Inventory staff skills, available technologies</a:t>
            </a:r>
          </a:p>
          <a:p>
            <a:r>
              <a:rPr lang="en-US" dirty="0" smtClean="0"/>
              <a:t>Target courses that might consider innovative student projects</a:t>
            </a:r>
          </a:p>
          <a:p>
            <a:r>
              <a:rPr lang="en-US" dirty="0" smtClean="0"/>
              <a:t>Start small – pilot</a:t>
            </a:r>
          </a:p>
          <a:p>
            <a:r>
              <a:rPr lang="en-US" dirty="0" smtClean="0"/>
              <a:t>Focus on the learning aspects first, then the appropriate technology</a:t>
            </a:r>
          </a:p>
          <a:p>
            <a:r>
              <a:rPr lang="en-US" dirty="0" smtClean="0"/>
              <a:t>Celebrate successes, learn from difficulties encountered</a:t>
            </a:r>
            <a:endParaRPr lang="en-US" dirty="0"/>
          </a:p>
        </p:txBody>
      </p:sp>
    </p:spTree>
  </p:cSld>
  <p:clrMapOvr>
    <a:masterClrMapping/>
  </p:clrMapOvr>
  <p:transition xmlns:p14="http://schemas.microsoft.com/office/powerpoint/2010/main" spd="med">
    <p:pull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IMG_3139.JPG"/>
          <p:cNvPicPr>
            <a:picLocks noGrp="1" noChangeAspect="1"/>
          </p:cNvPicPr>
          <p:nvPr>
            <p:ph type="pic" sz="quarter" idx="4294967295"/>
          </p:nvPr>
        </p:nvPicPr>
        <p:blipFill>
          <a:blip r:embed="rId2" cstate="email">
            <a:extLst>
              <a:ext uri="{28A0092B-C50C-407E-A947-70E740481C1C}">
                <a14:useLocalDpi xmlns:a14="http://schemas.microsoft.com/office/drawing/2010/main"/>
              </a:ext>
            </a:extLst>
          </a:blip>
          <a:srcRect l="-106443" r="-106443"/>
          <a:stretch>
            <a:fillRect/>
          </a:stretch>
        </p:blipFill>
        <p:spPr>
          <a:xfrm>
            <a:off x="355600" y="1169988"/>
            <a:ext cx="8788400" cy="2106612"/>
          </a:xfrm>
        </p:spPr>
      </p:pic>
      <p:sp>
        <p:nvSpPr>
          <p:cNvPr id="8" name="Text Placeholder 7"/>
          <p:cNvSpPr>
            <a:spLocks noGrp="1"/>
          </p:cNvSpPr>
          <p:nvPr>
            <p:ph type="body" sz="half" idx="4294967295"/>
          </p:nvPr>
        </p:nvSpPr>
        <p:spPr>
          <a:xfrm>
            <a:off x="798513" y="4343400"/>
            <a:ext cx="8345487" cy="1909763"/>
          </a:xfrm>
        </p:spPr>
        <p:txBody>
          <a:bodyPr>
            <a:normAutofit fontScale="92500"/>
          </a:bodyPr>
          <a:lstStyle/>
          <a:p>
            <a:r>
              <a:rPr lang="en-US" dirty="0" smtClean="0"/>
              <a:t>Joan K. Lippincott (at NCSU Hunt Library)</a:t>
            </a:r>
          </a:p>
          <a:p>
            <a:r>
              <a:rPr lang="en-US" dirty="0" smtClean="0">
                <a:hlinkClick r:id="rId3"/>
              </a:rPr>
              <a:t>joan@cni.org</a:t>
            </a:r>
            <a:endParaRPr lang="en-US" dirty="0" smtClean="0"/>
          </a:p>
          <a:p>
            <a:r>
              <a:rPr lang="en-US" dirty="0" smtClean="0">
                <a:hlinkClick r:id="rId4"/>
              </a:rPr>
              <a:t>http://www.cni.org/about-cni/staff/joan-k-lippincott/</a:t>
            </a:r>
            <a:endParaRPr lang="en-US" dirty="0" smtClean="0"/>
          </a:p>
          <a:p>
            <a:r>
              <a:rPr lang="en-US" dirty="0" smtClean="0"/>
              <a:t>All photos are my own unless noted</a:t>
            </a:r>
            <a:endParaRPr lang="en-US" dirty="0"/>
          </a:p>
        </p:txBody>
      </p:sp>
      <p:sp>
        <p:nvSpPr>
          <p:cNvPr id="7" name="Title 6"/>
          <p:cNvSpPr>
            <a:spLocks noGrp="1"/>
          </p:cNvSpPr>
          <p:nvPr>
            <p:ph type="title" idx="4294967295"/>
          </p:nvPr>
        </p:nvSpPr>
        <p:spPr>
          <a:xfrm>
            <a:off x="0" y="228600"/>
            <a:ext cx="8534400" cy="758825"/>
          </a:xfrm>
        </p:spPr>
        <p:txBody>
          <a:bodyPr/>
          <a:lstStyle/>
          <a:p>
            <a:r>
              <a:rPr lang="en-US" dirty="0" smtClean="0"/>
              <a:t>Thank you!</a:t>
            </a:r>
            <a:endParaRPr lang="en-US" dirty="0"/>
          </a:p>
        </p:txBody>
      </p:sp>
    </p:spTree>
  </p:cSld>
  <p:clrMapOvr>
    <a:masterClrMapping/>
  </p:clrMapOvr>
  <p:transition xmlns:p14="http://schemas.microsoft.com/office/powerpoint/2010/main" spd="med">
    <p:pull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New media course projects</a:t>
            </a:r>
            <a:endParaRPr lang="en-US" dirty="0"/>
          </a:p>
        </p:txBody>
      </p:sp>
      <p:sp>
        <p:nvSpPr>
          <p:cNvPr id="6" name="Content Placeholder 5"/>
          <p:cNvSpPr>
            <a:spLocks noGrp="1"/>
          </p:cNvSpPr>
          <p:nvPr>
            <p:ph sz="half" idx="1"/>
          </p:nvPr>
        </p:nvSpPr>
        <p:spPr>
          <a:xfrm>
            <a:off x="301752" y="1924368"/>
            <a:ext cx="4038600" cy="4128959"/>
          </a:xfrm>
        </p:spPr>
        <p:txBody>
          <a:bodyPr>
            <a:normAutofit/>
          </a:bodyPr>
          <a:lstStyle/>
          <a:p>
            <a:r>
              <a:rPr lang="en-US" dirty="0" smtClean="0"/>
              <a:t>Provide opportunities for active learning</a:t>
            </a:r>
          </a:p>
          <a:p>
            <a:r>
              <a:rPr lang="en-US" dirty="0" smtClean="0"/>
              <a:t>Can increase student engagement in subject</a:t>
            </a:r>
          </a:p>
          <a:p>
            <a:r>
              <a:rPr lang="en-US" dirty="0" smtClean="0"/>
              <a:t>Encourage collaborative work</a:t>
            </a:r>
          </a:p>
        </p:txBody>
      </p:sp>
      <p:pic>
        <p:nvPicPr>
          <p:cNvPr id="8" name="Content Placeholder 7" descr="IMG_3273.JPG"/>
          <p:cNvPicPr>
            <a:picLocks noGrp="1" noChangeAspect="1"/>
          </p:cNvPicPr>
          <p:nvPr>
            <p:ph sz="half" idx="2"/>
          </p:nvPr>
        </p:nvPicPr>
        <p:blipFill>
          <a:blip r:embed="rId2" cstate="email">
            <a:extLst>
              <a:ext uri="{28A0092B-C50C-407E-A947-70E740481C1C}">
                <a14:useLocalDpi xmlns:a14="http://schemas.microsoft.com/office/drawing/2010/main"/>
              </a:ext>
            </a:extLst>
          </a:blip>
          <a:srcRect t="-27280" b="-27280"/>
          <a:stretch>
            <a:fillRect/>
          </a:stretch>
        </p:blipFill>
        <p:spPr/>
      </p:pic>
      <p:sp>
        <p:nvSpPr>
          <p:cNvPr id="9" name="TextBox 8"/>
          <p:cNvSpPr txBox="1"/>
          <p:nvPr/>
        </p:nvSpPr>
        <p:spPr>
          <a:xfrm>
            <a:off x="4800600" y="6232775"/>
            <a:ext cx="3707002" cy="369332"/>
          </a:xfrm>
          <a:prstGeom prst="rect">
            <a:avLst/>
          </a:prstGeom>
          <a:noFill/>
        </p:spPr>
        <p:txBody>
          <a:bodyPr wrap="none" rtlCol="0">
            <a:spAutoFit/>
          </a:bodyPr>
          <a:lstStyle/>
          <a:p>
            <a:r>
              <a:rPr lang="en-US" dirty="0" smtClean="0"/>
              <a:t>Multimedia Studio – Georgia Tech</a:t>
            </a:r>
            <a:endParaRPr lang="en-US" dirty="0"/>
          </a:p>
        </p:txBody>
      </p:sp>
    </p:spTree>
  </p:cSld>
  <p:clrMapOvr>
    <a:masterClrMapping/>
  </p:clrMapOvr>
  <p:transition xmlns:p14="http://schemas.microsoft.com/office/powerpoint/2010/main" spd="med">
    <p:pull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media course projects</a:t>
            </a:r>
            <a:endParaRPr lang="en-US" dirty="0"/>
          </a:p>
        </p:txBody>
      </p:sp>
      <p:sp>
        <p:nvSpPr>
          <p:cNvPr id="3" name="Content Placeholder 2"/>
          <p:cNvSpPr>
            <a:spLocks noGrp="1"/>
          </p:cNvSpPr>
          <p:nvPr>
            <p:ph sz="half" idx="1"/>
          </p:nvPr>
        </p:nvSpPr>
        <p:spPr>
          <a:xfrm>
            <a:off x="301752" y="1971114"/>
            <a:ext cx="4038600" cy="4082213"/>
          </a:xfrm>
        </p:spPr>
        <p:txBody>
          <a:bodyPr/>
          <a:lstStyle/>
          <a:p>
            <a:r>
              <a:rPr lang="en-US" dirty="0" smtClean="0"/>
              <a:t>Develop </a:t>
            </a:r>
            <a:r>
              <a:rPr lang="en-US" dirty="0" err="1" smtClean="0"/>
              <a:t>literacies</a:t>
            </a:r>
            <a:r>
              <a:rPr lang="en-US" dirty="0" smtClean="0"/>
              <a:t> – media, visual, information, technology</a:t>
            </a:r>
          </a:p>
          <a:p>
            <a:r>
              <a:rPr lang="en-US" dirty="0" smtClean="0"/>
              <a:t>Make student work visible</a:t>
            </a:r>
          </a:p>
          <a:p>
            <a:r>
              <a:rPr lang="en-US" dirty="0" smtClean="0"/>
              <a:t>Increase employability</a:t>
            </a:r>
          </a:p>
        </p:txBody>
      </p:sp>
      <p:pic>
        <p:nvPicPr>
          <p:cNvPr id="5" name="Content Placeholder 4" descr="Screen Shot 2014-03-13 at 3.35.27 PM.png"/>
          <p:cNvPicPr>
            <a:picLocks noGrp="1" noChangeAspect="1"/>
          </p:cNvPicPr>
          <p:nvPr>
            <p:ph sz="half" idx="2"/>
          </p:nvPr>
        </p:nvPicPr>
        <p:blipFill>
          <a:blip r:embed="rId2" cstate="email">
            <a:extLst>
              <a:ext uri="{28A0092B-C50C-407E-A947-70E740481C1C}">
                <a14:useLocalDpi xmlns:a14="http://schemas.microsoft.com/office/drawing/2010/main"/>
              </a:ext>
            </a:extLst>
          </a:blip>
          <a:srcRect t="-21476" b="-21476"/>
          <a:stretch>
            <a:fillRect/>
          </a:stretch>
        </p:blipFill>
        <p:spPr/>
      </p:pic>
      <p:sp>
        <p:nvSpPr>
          <p:cNvPr id="6" name="TextBox 5"/>
          <p:cNvSpPr txBox="1"/>
          <p:nvPr/>
        </p:nvSpPr>
        <p:spPr>
          <a:xfrm>
            <a:off x="4898360" y="6224984"/>
            <a:ext cx="3853848" cy="246221"/>
          </a:xfrm>
          <a:prstGeom prst="rect">
            <a:avLst/>
          </a:prstGeom>
          <a:noFill/>
        </p:spPr>
        <p:txBody>
          <a:bodyPr wrap="square" rtlCol="0">
            <a:spAutoFit/>
          </a:bodyPr>
          <a:lstStyle/>
          <a:p>
            <a:r>
              <a:rPr lang="en-US" sz="1000" dirty="0" smtClean="0"/>
              <a:t>https://</a:t>
            </a:r>
            <a:r>
              <a:rPr lang="en-US" sz="1000" dirty="0" err="1" smtClean="0"/>
              <a:t>www.scu.edu/sustainability/education/greendocs.cfm</a:t>
            </a:r>
            <a:endParaRPr lang="en-US" sz="1000" dirty="0"/>
          </a:p>
        </p:txBody>
      </p:sp>
    </p:spTree>
  </p:cSld>
  <p:clrMapOvr>
    <a:masterClrMapping/>
  </p:clrMapOvr>
  <p:transition xmlns:p14="http://schemas.microsoft.com/office/powerpoint/2010/main" spd="med">
    <p:pull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media projects support</a:t>
            </a:r>
            <a:endParaRPr lang="en-US" dirty="0"/>
          </a:p>
        </p:txBody>
      </p:sp>
      <p:sp>
        <p:nvSpPr>
          <p:cNvPr id="3" name="Content Placeholder 2"/>
          <p:cNvSpPr>
            <a:spLocks noGrp="1"/>
          </p:cNvSpPr>
          <p:nvPr>
            <p:ph sz="half" idx="1"/>
          </p:nvPr>
        </p:nvSpPr>
        <p:spPr/>
        <p:txBody>
          <a:bodyPr>
            <a:normAutofit fontScale="92500" lnSpcReduction="10000"/>
          </a:bodyPr>
          <a:lstStyle/>
          <a:p>
            <a:r>
              <a:rPr lang="en-US" sz="3600" dirty="0" smtClean="0"/>
              <a:t>Learning that is:</a:t>
            </a:r>
          </a:p>
          <a:p>
            <a:pPr lvl="1"/>
            <a:r>
              <a:rPr lang="en-US" sz="3200" dirty="0" smtClean="0"/>
              <a:t>Active</a:t>
            </a:r>
          </a:p>
          <a:p>
            <a:pPr lvl="1"/>
            <a:r>
              <a:rPr lang="en-US" sz="3200" dirty="0" smtClean="0"/>
              <a:t>Social / Collaborative</a:t>
            </a:r>
          </a:p>
          <a:p>
            <a:pPr lvl="1"/>
            <a:r>
              <a:rPr lang="en-US" sz="3200" dirty="0" smtClean="0"/>
              <a:t>Building on a framework of disciplinary knowledge</a:t>
            </a:r>
          </a:p>
          <a:p>
            <a:pPr lvl="1"/>
            <a:r>
              <a:rPr lang="en-US" sz="3200" dirty="0" smtClean="0"/>
              <a:t>Public and shareable</a:t>
            </a:r>
          </a:p>
          <a:p>
            <a:endParaRPr lang="en-US" dirty="0"/>
          </a:p>
        </p:txBody>
      </p:sp>
      <p:pic>
        <p:nvPicPr>
          <p:cNvPr id="5" name="Content Placeholder 4" descr="IMG_2955.jpg"/>
          <p:cNvPicPr>
            <a:picLocks noGrp="1" noChangeAspect="1"/>
          </p:cNvPicPr>
          <p:nvPr>
            <p:ph sz="half" idx="2"/>
          </p:nvPr>
        </p:nvPicPr>
        <p:blipFill>
          <a:blip r:embed="rId2" cstate="email">
            <a:extLst>
              <a:ext uri="{28A0092B-C50C-407E-A947-70E740481C1C}">
                <a14:useLocalDpi xmlns:a14="http://schemas.microsoft.com/office/drawing/2010/main"/>
              </a:ext>
            </a:extLst>
          </a:blip>
          <a:srcRect l="-7511" r="-7511"/>
          <a:stretch>
            <a:fillRect/>
          </a:stretch>
        </p:blipFill>
        <p:spPr/>
      </p:pic>
      <p:sp>
        <p:nvSpPr>
          <p:cNvPr id="6" name="TextBox 5"/>
          <p:cNvSpPr txBox="1"/>
          <p:nvPr/>
        </p:nvSpPr>
        <p:spPr>
          <a:xfrm>
            <a:off x="6320142" y="6182977"/>
            <a:ext cx="1519542" cy="276999"/>
          </a:xfrm>
          <a:prstGeom prst="rect">
            <a:avLst/>
          </a:prstGeom>
          <a:noFill/>
        </p:spPr>
        <p:txBody>
          <a:bodyPr wrap="none" rtlCol="0">
            <a:spAutoFit/>
          </a:bodyPr>
          <a:lstStyle/>
          <a:p>
            <a:r>
              <a:rPr lang="en-US" sz="1200" dirty="0" smtClean="0"/>
              <a:t>Syracuse U. </a:t>
            </a:r>
            <a:r>
              <a:rPr lang="en-US" sz="1200" dirty="0" err="1" smtClean="0"/>
              <a:t>iSchool</a:t>
            </a:r>
            <a:endParaRPr lang="en-US" sz="1200" dirty="0"/>
          </a:p>
        </p:txBody>
      </p:sp>
    </p:spTree>
  </p:cSld>
  <p:clrMapOvr>
    <a:masterClrMapping/>
  </p:clrMapOvr>
  <p:transition xmlns:p14="http://schemas.microsoft.com/office/powerpoint/2010/main" spd="med">
    <p:pull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media course projects</a:t>
            </a:r>
            <a:endParaRPr lang="en-US" dirty="0"/>
          </a:p>
        </p:txBody>
      </p:sp>
      <p:sp>
        <p:nvSpPr>
          <p:cNvPr id="3" name="Content Placeholder 2"/>
          <p:cNvSpPr>
            <a:spLocks noGrp="1"/>
          </p:cNvSpPr>
          <p:nvPr>
            <p:ph sz="half" idx="1"/>
          </p:nvPr>
        </p:nvSpPr>
        <p:spPr>
          <a:xfrm>
            <a:off x="301752" y="1932160"/>
            <a:ext cx="4038600" cy="4121168"/>
          </a:xfrm>
        </p:spPr>
        <p:txBody>
          <a:bodyPr>
            <a:normAutofit fontScale="77500" lnSpcReduction="20000"/>
          </a:bodyPr>
          <a:lstStyle/>
          <a:p>
            <a:r>
              <a:rPr lang="en-US" b="1" dirty="0" smtClean="0"/>
              <a:t>“When people talk to me about the digital divide, I think of it not being so much about who has access to what technology as who knows how to create and express themselves in this new language of the screen. If students aren't taught the language of sound and images, shouldn't they be considered as illiterate as if they left college without being able to read or write?” </a:t>
            </a:r>
          </a:p>
          <a:p>
            <a:r>
              <a:rPr lang="en-US" dirty="0" smtClean="0"/>
              <a:t>George Lucas   http://</a:t>
            </a:r>
            <a:r>
              <a:rPr lang="en-US" dirty="0" err="1" smtClean="0"/>
              <a:t>www.edutopia.org</a:t>
            </a:r>
            <a:r>
              <a:rPr lang="en-US" dirty="0" smtClean="0"/>
              <a:t>/life-screen</a:t>
            </a:r>
            <a:endParaRPr lang="en-US" dirty="0"/>
          </a:p>
        </p:txBody>
      </p:sp>
      <p:pic>
        <p:nvPicPr>
          <p:cNvPr id="5" name="Content Placeholder 4" descr="Screen Shot 2014-03-17 at 11.56.36 AM.png"/>
          <p:cNvPicPr>
            <a:picLocks noGrp="1" noChangeAspect="1"/>
          </p:cNvPicPr>
          <p:nvPr>
            <p:ph sz="half" idx="2"/>
          </p:nvPr>
        </p:nvPicPr>
        <p:blipFill>
          <a:blip r:embed="rId2" cstate="email">
            <a:extLst>
              <a:ext uri="{28A0092B-C50C-407E-A947-70E740481C1C}">
                <a14:useLocalDpi xmlns:a14="http://schemas.microsoft.com/office/drawing/2010/main"/>
              </a:ext>
            </a:extLst>
          </a:blip>
          <a:srcRect t="-17743" b="-17743"/>
          <a:stretch>
            <a:fillRect/>
          </a:stretch>
        </p:blipFill>
        <p:spPr/>
      </p:pic>
    </p:spTree>
  </p:cSld>
  <p:clrMapOvr>
    <a:masterClrMapping/>
  </p:clrMapOvr>
  <p:transition xmlns:p14="http://schemas.microsoft.com/office/powerpoint/2010/main" spd="med">
    <p:pull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media course projects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A means to:</a:t>
            </a:r>
          </a:p>
          <a:p>
            <a:pPr lvl="1"/>
            <a:r>
              <a:rPr lang="en-US" dirty="0" smtClean="0"/>
              <a:t>Mobilize evidence</a:t>
            </a:r>
          </a:p>
          <a:p>
            <a:pPr lvl="1"/>
            <a:r>
              <a:rPr lang="en-US" dirty="0" smtClean="0"/>
              <a:t>Support arguments</a:t>
            </a:r>
          </a:p>
          <a:p>
            <a:pPr lvl="1"/>
            <a:r>
              <a:rPr lang="en-US" dirty="0" smtClean="0"/>
              <a:t>Share with global community</a:t>
            </a:r>
          </a:p>
          <a:p>
            <a:pPr lvl="1"/>
            <a:r>
              <a:rPr lang="en-US" dirty="0" smtClean="0"/>
              <a:t>Potentially “geek out for democracy”</a:t>
            </a:r>
          </a:p>
          <a:p>
            <a:r>
              <a:rPr lang="en-US" dirty="0" smtClean="0"/>
              <a:t>If new media skills are not part of students’ formal education, many will be left behind or will be unable to move to higher levels of expression and impact</a:t>
            </a:r>
          </a:p>
          <a:p>
            <a:r>
              <a:rPr lang="en-US" dirty="0" smtClean="0"/>
              <a:t>Henry Jenkins, USC</a:t>
            </a:r>
            <a:endParaRPr lang="en-US" dirty="0"/>
          </a:p>
        </p:txBody>
      </p:sp>
      <p:pic>
        <p:nvPicPr>
          <p:cNvPr id="5" name="Content Placeholder 4" descr="Screen Shot 2014-03-11 at 8.43.31 AM.png"/>
          <p:cNvPicPr>
            <a:picLocks noGrp="1" noChangeAspect="1"/>
          </p:cNvPicPr>
          <p:nvPr>
            <p:ph sz="half" idx="2"/>
          </p:nvPr>
        </p:nvPicPr>
        <p:blipFill>
          <a:blip r:embed="rId2" cstate="email">
            <a:extLst>
              <a:ext uri="{28A0092B-C50C-407E-A947-70E740481C1C}">
                <a14:useLocalDpi xmlns:a14="http://schemas.microsoft.com/office/drawing/2010/main"/>
              </a:ext>
            </a:extLst>
          </a:blip>
          <a:srcRect t="-23296" b="-23296"/>
          <a:stretch>
            <a:fillRect/>
          </a:stretch>
        </p:blipFill>
        <p:spPr/>
      </p:pic>
      <p:sp>
        <p:nvSpPr>
          <p:cNvPr id="6" name="TextBox 5"/>
          <p:cNvSpPr txBox="1"/>
          <p:nvPr/>
        </p:nvSpPr>
        <p:spPr>
          <a:xfrm>
            <a:off x="4800600" y="6220800"/>
            <a:ext cx="4120721" cy="276999"/>
          </a:xfrm>
          <a:prstGeom prst="rect">
            <a:avLst/>
          </a:prstGeom>
          <a:noFill/>
        </p:spPr>
        <p:txBody>
          <a:bodyPr wrap="square" rtlCol="0">
            <a:spAutoFit/>
          </a:bodyPr>
          <a:lstStyle/>
          <a:p>
            <a:pPr algn="ctr"/>
            <a:r>
              <a:rPr lang="en-US" sz="1200" dirty="0" smtClean="0"/>
              <a:t>http://</a:t>
            </a:r>
            <a:r>
              <a:rPr lang="en-US" sz="1200" dirty="0" err="1" smtClean="0"/>
              <a:t>www.youtube.com/watch?v</a:t>
            </a:r>
            <a:r>
              <a:rPr lang="en-US" sz="1200" dirty="0" smtClean="0"/>
              <a:t>=1gPm-c1wRsQ</a:t>
            </a:r>
            <a:endParaRPr lang="en-US" sz="1200" dirty="0"/>
          </a:p>
        </p:txBody>
      </p:sp>
    </p:spTree>
  </p:cSld>
  <p:clrMapOvr>
    <a:masterClrMapping/>
  </p:clrMapOvr>
  <p:transition xmlns:p14="http://schemas.microsoft.com/office/powerpoint/2010/main" spd="med">
    <p:pull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 collaboration on a web &amp; blog assignment</a:t>
            </a:r>
            <a:endParaRPr lang="en-US" dirty="0"/>
          </a:p>
        </p:txBody>
      </p:sp>
      <p:sp>
        <p:nvSpPr>
          <p:cNvPr id="3" name="Content Placeholder 2"/>
          <p:cNvSpPr>
            <a:spLocks noGrp="1"/>
          </p:cNvSpPr>
          <p:nvPr>
            <p:ph sz="half" idx="1"/>
          </p:nvPr>
        </p:nvSpPr>
        <p:spPr>
          <a:xfrm>
            <a:off x="301752" y="1719360"/>
            <a:ext cx="4038600" cy="4333968"/>
          </a:xfrm>
        </p:spPr>
        <p:txBody>
          <a:bodyPr>
            <a:normAutofit fontScale="62500" lnSpcReduction="20000"/>
          </a:bodyPr>
          <a:lstStyle/>
          <a:p>
            <a:r>
              <a:rPr lang="en-US" dirty="0" smtClean="0"/>
              <a:t>“I hate working in groups and as a biology major, I had never experienced a class so revolved around group work,” said Emily </a:t>
            </a:r>
            <a:r>
              <a:rPr lang="en-US" dirty="0" err="1" smtClean="0"/>
              <a:t>Sdao</a:t>
            </a:r>
            <a:r>
              <a:rPr lang="en-US" dirty="0" smtClean="0"/>
              <a:t> of Fredericksburg, Va., a senior majoring in biological sciences, in a </a:t>
            </a:r>
            <a:r>
              <a:rPr lang="en-US" dirty="0" smtClean="0">
                <a:hlinkClick r:id="rId2"/>
              </a:rPr>
              <a:t>blog for the course</a:t>
            </a:r>
            <a:r>
              <a:rPr lang="en-US" dirty="0" smtClean="0"/>
              <a:t>. “As the semester went on though, cancer biology became less of a class and more of a life experience for me. I realized that I could actually be interested in what I was learning, rather than just learning it to get a good grade on an exam. ... I found out about the importance of cooperating well with others and working as a team for the betterment of other team members, employees and clientele, not just myself.”</a:t>
            </a:r>
          </a:p>
          <a:p>
            <a:pPr>
              <a:buNone/>
            </a:pPr>
            <a:r>
              <a:rPr lang="en-US" sz="1548" dirty="0" smtClean="0"/>
              <a:t>Virginia Tech</a:t>
            </a:r>
          </a:p>
          <a:p>
            <a:pPr>
              <a:buNone/>
            </a:pPr>
            <a:r>
              <a:rPr lang="en-US" sz="1548" dirty="0" smtClean="0"/>
              <a:t>http://www.vtnews.vt.edu/articles/2013/10/102113-uged-cancerexhibit.html</a:t>
            </a:r>
          </a:p>
          <a:p>
            <a:endParaRPr lang="en-US" dirty="0"/>
          </a:p>
        </p:txBody>
      </p:sp>
      <p:pic>
        <p:nvPicPr>
          <p:cNvPr id="5" name="Content Placeholder 4" descr="Screen Shot 2014-01-13 at 11.20.05 AM.png"/>
          <p:cNvPicPr>
            <a:picLocks noGrp="1" noChangeAspect="1"/>
          </p:cNvPicPr>
          <p:nvPr>
            <p:ph sz="half" idx="2"/>
          </p:nvPr>
        </p:nvPicPr>
        <p:blipFill>
          <a:blip r:embed="rId3" cstate="email">
            <a:extLst>
              <a:ext uri="{28A0092B-C50C-407E-A947-70E740481C1C}">
                <a14:useLocalDpi xmlns:a14="http://schemas.microsoft.com/office/drawing/2010/main"/>
              </a:ext>
            </a:extLst>
          </a:blip>
          <a:srcRect l="-16553" r="-16553"/>
          <a:stretch>
            <a:fillRect/>
          </a:stretch>
        </p:blipFill>
        <p:spPr/>
      </p:pic>
      <p:sp>
        <p:nvSpPr>
          <p:cNvPr id="6" name="TextBox 5"/>
          <p:cNvSpPr txBox="1"/>
          <p:nvPr/>
        </p:nvSpPr>
        <p:spPr>
          <a:xfrm>
            <a:off x="5209714" y="6367680"/>
            <a:ext cx="3222593" cy="307777"/>
          </a:xfrm>
          <a:prstGeom prst="rect">
            <a:avLst/>
          </a:prstGeom>
          <a:noFill/>
        </p:spPr>
        <p:txBody>
          <a:bodyPr wrap="square" rtlCol="0">
            <a:spAutoFit/>
          </a:bodyPr>
          <a:lstStyle/>
          <a:p>
            <a:pPr algn="ctr"/>
            <a:r>
              <a:rPr lang="en-US" sz="1400" dirty="0" smtClean="0"/>
              <a:t>http://</a:t>
            </a:r>
            <a:r>
              <a:rPr lang="en-US" sz="1400" dirty="0" err="1" smtClean="0"/>
              <a:t>blogs.lt.vt.edu/cancersgonewild</a:t>
            </a:r>
            <a:endParaRPr lang="en-US" sz="1400" dirty="0"/>
          </a:p>
        </p:txBody>
      </p:sp>
    </p:spTree>
  </p:cSld>
  <p:clrMapOvr>
    <a:masterClrMapping/>
  </p:clrMapOvr>
  <p:transition xmlns:p14="http://schemas.microsoft.com/office/powerpoint/2010/main" spd="med">
    <p:pull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Cross-institutional collaboration on a web assignment</a:t>
            </a:r>
            <a:endParaRPr lang="en-US" sz="2400" dirty="0"/>
          </a:p>
        </p:txBody>
      </p:sp>
      <p:pic>
        <p:nvPicPr>
          <p:cNvPr id="7" name="Content Placeholder 6" descr="Screen Shot 2014-01-13 at 11.52.21 AM.png"/>
          <p:cNvPicPr>
            <a:picLocks noGrp="1" noChangeAspect="1"/>
          </p:cNvPicPr>
          <p:nvPr>
            <p:ph sz="half" idx="1"/>
          </p:nvPr>
        </p:nvPicPr>
        <p:blipFill>
          <a:blip r:embed="rId2" cstate="email">
            <a:extLst>
              <a:ext uri="{28A0092B-C50C-407E-A947-70E740481C1C}">
                <a14:useLocalDpi xmlns:a14="http://schemas.microsoft.com/office/drawing/2010/main"/>
              </a:ext>
            </a:extLst>
          </a:blip>
          <a:srcRect t="-5675" b="-5675"/>
          <a:stretch>
            <a:fillRect/>
          </a:stretch>
        </p:blipFill>
        <p:spPr/>
      </p:pic>
      <p:pic>
        <p:nvPicPr>
          <p:cNvPr id="5" name="Content Placeholder 4" descr="Screen Shot 2014-01-13 at 11.48.38 AM.png"/>
          <p:cNvPicPr>
            <a:picLocks noGrp="1" noChangeAspect="1"/>
          </p:cNvPicPr>
          <p:nvPr>
            <p:ph sz="half" idx="2"/>
          </p:nvPr>
        </p:nvPicPr>
        <p:blipFill>
          <a:blip r:embed="rId3" cstate="email">
            <a:extLst>
              <a:ext uri="{28A0092B-C50C-407E-A947-70E740481C1C}">
                <a14:useLocalDpi xmlns:a14="http://schemas.microsoft.com/office/drawing/2010/main"/>
              </a:ext>
            </a:extLst>
          </a:blip>
          <a:srcRect l="-3870" r="-3870"/>
          <a:stretch>
            <a:fillRect/>
          </a:stretch>
        </p:blipFill>
        <p:spPr/>
      </p:pic>
      <p:sp>
        <p:nvSpPr>
          <p:cNvPr id="6" name="TextBox 5"/>
          <p:cNvSpPr txBox="1"/>
          <p:nvPr/>
        </p:nvSpPr>
        <p:spPr>
          <a:xfrm>
            <a:off x="4873214" y="6384960"/>
            <a:ext cx="3851686" cy="276999"/>
          </a:xfrm>
          <a:prstGeom prst="rect">
            <a:avLst/>
          </a:prstGeom>
          <a:noFill/>
        </p:spPr>
        <p:txBody>
          <a:bodyPr wrap="square" rtlCol="0">
            <a:spAutoFit/>
          </a:bodyPr>
          <a:lstStyle/>
          <a:p>
            <a:pPr algn="ctr"/>
            <a:r>
              <a:rPr lang="en-US" sz="1200" dirty="0" smtClean="0"/>
              <a:t>http://</a:t>
            </a:r>
            <a:r>
              <a:rPr lang="en-US" sz="1200" dirty="0" err="1" smtClean="0"/>
              <a:t>describing.lookingforwhitman.org</a:t>
            </a:r>
            <a:r>
              <a:rPr lang="en-US" sz="1200" dirty="0" smtClean="0"/>
              <a:t>/</a:t>
            </a:r>
            <a:endParaRPr lang="en-US" sz="1200" dirty="0"/>
          </a:p>
        </p:txBody>
      </p:sp>
      <p:sp>
        <p:nvSpPr>
          <p:cNvPr id="8" name="TextBox 7"/>
          <p:cNvSpPr txBox="1"/>
          <p:nvPr/>
        </p:nvSpPr>
        <p:spPr>
          <a:xfrm>
            <a:off x="993561" y="6384960"/>
            <a:ext cx="2108269" cy="276999"/>
          </a:xfrm>
          <a:prstGeom prst="rect">
            <a:avLst/>
          </a:prstGeom>
          <a:noFill/>
        </p:spPr>
        <p:txBody>
          <a:bodyPr wrap="none" rtlCol="0">
            <a:spAutoFit/>
          </a:bodyPr>
          <a:lstStyle/>
          <a:p>
            <a:r>
              <a:rPr lang="en-US" sz="1200" dirty="0" smtClean="0"/>
              <a:t>http://</a:t>
            </a:r>
            <a:r>
              <a:rPr lang="en-US" sz="1200" dirty="0" err="1" smtClean="0"/>
              <a:t>lookingforwhitman.org</a:t>
            </a:r>
            <a:r>
              <a:rPr lang="en-US" sz="1200" dirty="0" smtClean="0"/>
              <a:t>/</a:t>
            </a:r>
            <a:endParaRPr lang="en-US" sz="1200" dirty="0"/>
          </a:p>
        </p:txBody>
      </p:sp>
    </p:spTree>
  </p:cSld>
  <p:clrMapOvr>
    <a:masterClrMapping/>
  </p:clrMapOvr>
  <p:transition xmlns:p14="http://schemas.microsoft.com/office/powerpoint/2010/main" spd="med">
    <p:pull dir="r"/>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620</TotalTime>
  <Words>1292</Words>
  <Application>Microsoft Macintosh PowerPoint</Application>
  <PresentationFormat>On-screen Show (4:3)</PresentationFormat>
  <Paragraphs>156</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Civic</vt:lpstr>
      <vt:lpstr>Enhancing the Educational Experience of Students through Multimedia Projects</vt:lpstr>
      <vt:lpstr>Coalition for Networked Information CNI</vt:lpstr>
      <vt:lpstr>New media course projects</vt:lpstr>
      <vt:lpstr>New media course projects</vt:lpstr>
      <vt:lpstr>New media projects support</vt:lpstr>
      <vt:lpstr>New media course projects</vt:lpstr>
      <vt:lpstr>New media course projects</vt:lpstr>
      <vt:lpstr>Group collaboration on a web &amp; blog assignment</vt:lpstr>
      <vt:lpstr>Cross-institutional collaboration on a web assignment</vt:lpstr>
      <vt:lpstr>Dartmouth student video projects</vt:lpstr>
      <vt:lpstr>U. Pennsylvania student video projects</vt:lpstr>
      <vt:lpstr>Capstone/thesis projects in physical and virtual spaces</vt:lpstr>
      <vt:lpstr>Google Maps and Website Project</vt:lpstr>
      <vt:lpstr>Student project transcribing manuscripts &amp; posting analysis on History Engine</vt:lpstr>
      <vt:lpstr>Digital history project timeline</vt:lpstr>
      <vt:lpstr>Student-created podcasts or vodcasts</vt:lpstr>
      <vt:lpstr>Student art projects for Open Access Week</vt:lpstr>
      <vt:lpstr>Business Students &amp; Data Visualization</vt:lpstr>
      <vt:lpstr>High-end undergraduate projects</vt:lpstr>
      <vt:lpstr>Resources needed for media projects</vt:lpstr>
      <vt:lpstr>Faculty partnering with information professionals</vt:lpstr>
      <vt:lpstr>Resources needed for media projects</vt:lpstr>
      <vt:lpstr>Resources needed for media projects</vt:lpstr>
      <vt:lpstr>Developing a holistic program</vt:lpstr>
      <vt:lpstr>Displaying Projects</vt:lpstr>
      <vt:lpstr>Sources of ideas</vt:lpstr>
      <vt:lpstr>Moving forward</vt:lpstr>
      <vt:lpstr>Thank you!</vt:lpstr>
    </vt:vector>
  </TitlesOfParts>
  <Company>Coalition for Networked Information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Joan K. Lippincott</dc:creator>
  <cp:lastModifiedBy>Ahmad ElZorkani</cp:lastModifiedBy>
  <cp:revision>37</cp:revision>
  <cp:lastPrinted>2014-03-11T20:18:32Z</cp:lastPrinted>
  <dcterms:created xsi:type="dcterms:W3CDTF">2014-03-18T19:14:32Z</dcterms:created>
  <dcterms:modified xsi:type="dcterms:W3CDTF">2014-06-01T14:49:41Z</dcterms:modified>
</cp:coreProperties>
</file>