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257" r:id="rId3"/>
    <p:sldId id="258" r:id="rId4"/>
    <p:sldId id="261" r:id="rId5"/>
    <p:sldId id="275" r:id="rId6"/>
    <p:sldId id="274" r:id="rId7"/>
    <p:sldId id="276" r:id="rId8"/>
    <p:sldId id="277" r:id="rId9"/>
    <p:sldId id="260" r:id="rId10"/>
    <p:sldId id="278" r:id="rId11"/>
    <p:sldId id="279" r:id="rId12"/>
    <p:sldId id="262" r:id="rId13"/>
    <p:sldId id="267" r:id="rId14"/>
    <p:sldId id="264" r:id="rId15"/>
    <p:sldId id="265" r:id="rId16"/>
    <p:sldId id="280" r:id="rId17"/>
    <p:sldId id="268" r:id="rId18"/>
    <p:sldId id="270" r:id="rId19"/>
    <p:sldId id="271" r:id="rId20"/>
    <p:sldId id="266" r:id="rId21"/>
    <p:sldId id="273"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115196-1C6F-4784-83AC-30756D8F10B3}"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F2F5E10-5301-4EE6-90D2-A6C4A3F62BED}" type="slidenum">
              <a:rPr lang="en-US" smtClean="0"/>
              <a:pPr/>
              <a:t>‹#›</a:t>
            </a:fld>
            <a:endParaRPr lang="en-US"/>
          </a:p>
        </p:txBody>
      </p:sp>
    </p:spTree>
    <p:extLst>
      <p:ext uri="{BB962C8B-B14F-4D97-AF65-F5344CB8AC3E}">
        <p14:creationId xmlns:p14="http://schemas.microsoft.com/office/powerpoint/2010/main" val="111572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115196-1C6F-4784-83AC-30756D8F10B3}"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68424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115196-1C6F-4784-83AC-30756D8F10B3}"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9371D3E-5A18-49EB-AD2A-429AF165759F}"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7346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1115196-1C6F-4784-83AC-30756D8F10B3}"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2877563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1115196-1C6F-4784-83AC-30756D8F10B3}"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9371D3E-5A18-49EB-AD2A-429AF165759F}"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524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1115196-1C6F-4784-83AC-30756D8F10B3}"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32412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115196-1C6F-4784-83AC-30756D8F10B3}"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372685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115196-1C6F-4784-83AC-30756D8F10B3}"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198014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115196-1C6F-4784-83AC-30756D8F10B3}"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128459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115196-1C6F-4784-83AC-30756D8F10B3}"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F2F5E10-5301-4EE6-90D2-A6C4A3F62BED}" type="slidenum">
              <a:rPr lang="en-US" smtClean="0"/>
              <a:pPr/>
              <a:t>‹#›</a:t>
            </a:fld>
            <a:endParaRPr lang="en-US"/>
          </a:p>
        </p:txBody>
      </p:sp>
    </p:spTree>
    <p:extLst>
      <p:ext uri="{BB962C8B-B14F-4D97-AF65-F5344CB8AC3E}">
        <p14:creationId xmlns:p14="http://schemas.microsoft.com/office/powerpoint/2010/main" val="232102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115196-1C6F-4784-83AC-30756D8F10B3}"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19535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115196-1C6F-4784-83AC-30756D8F10B3}" type="datetimeFigureOut">
              <a:rPr lang="en-US" smtClean="0"/>
              <a:pPr/>
              <a:t>3/18/2014</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413732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115196-1C6F-4784-83AC-30756D8F10B3}" type="datetimeFigureOut">
              <a:rPr lang="en-US" smtClean="0"/>
              <a:pPr/>
              <a:t>3/18/2014</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7593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15196-1C6F-4784-83AC-30756D8F10B3}" type="datetimeFigureOut">
              <a:rPr lang="en-US" smtClean="0"/>
              <a:pPr/>
              <a:t>3/18/2014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198753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15196-1C6F-4784-83AC-30756D8F10B3}"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230900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15196-1C6F-4784-83AC-30756D8F10B3}"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val="139321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1115196-1C6F-4784-83AC-30756D8F10B3}" type="datetimeFigureOut">
              <a:rPr lang="en-US" smtClean="0"/>
              <a:pPr/>
              <a:t>3/18/2014</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9371D3E-5A18-49EB-AD2A-429AF165759F}" type="slidenum">
              <a:rPr lang="en-US" smtClean="0"/>
              <a:pPr/>
              <a:t>‹#›</a:t>
            </a:fld>
            <a:endParaRPr lang="en-US"/>
          </a:p>
        </p:txBody>
      </p:sp>
    </p:spTree>
    <p:extLst>
      <p:ext uri="{BB962C8B-B14F-4D97-AF65-F5344CB8AC3E}">
        <p14:creationId xmlns:p14="http://schemas.microsoft.com/office/powerpoint/2010/main" val="11790047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ectures.aucegypt.edu/Panopto/Pages/Viewer/Default.aspx?id=fd17113e-882f-4bb2-9d94-39eb42dbc90f" TargetMode="External"/><Relationship Id="rId2" Type="http://schemas.openxmlformats.org/officeDocument/2006/relationships/hyperlink" Target="http://lectures.aucegypt.edu/Panopto/Pages/Viewer/Default.aspx?id=d2922ff6-d7b6-4660-971c-0f2fb511d78b" TargetMode="External"/><Relationship Id="rId1" Type="http://schemas.openxmlformats.org/officeDocument/2006/relationships/slideLayout" Target="../slideLayouts/slideLayout2.xml"/><Relationship Id="rId5" Type="http://schemas.openxmlformats.org/officeDocument/2006/relationships/hyperlink" Target="http://lectures.aucegypt.edu/Panopto/Pages/Viewer/Default.aspx?id=828f7ce1-910a-4e78-99e7-d40c93f7a378" TargetMode="External"/><Relationship Id="rId4" Type="http://schemas.openxmlformats.org/officeDocument/2006/relationships/hyperlink" Target="http://lectures.aucegypt.edu/Panopto/Pages/Viewer/Default.aspx?id=90e5bf88-3f52-4bd6-bb36-93d6e68e62b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hmad.zorkani@aucgypt.edu" TargetMode="External"/><Relationship Id="rId2" Type="http://schemas.openxmlformats.org/officeDocument/2006/relationships/hyperlink" Target="mailto:pandeli@aucegypt.edu"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aucegypt.edu/llt/cl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331" y="363557"/>
            <a:ext cx="8905397" cy="2644048"/>
          </a:xfrm>
        </p:spPr>
        <p:txBody>
          <a:bodyPr>
            <a:noAutofit/>
          </a:bodyPr>
          <a:lstStyle/>
          <a:p>
            <a:pPr algn="ctr"/>
            <a:r>
              <a:rPr lang="en-US" sz="2400" b="1" dirty="0" smtClean="0">
                <a:latin typeface="+mn-lt"/>
              </a:rPr>
              <a:t>AMICAL - AUK - AUC</a:t>
            </a:r>
            <a:br>
              <a:rPr lang="en-US" sz="2400" b="1" dirty="0" smtClean="0">
                <a:latin typeface="+mn-lt"/>
              </a:rPr>
            </a:br>
            <a:r>
              <a:rPr lang="en-US" sz="2400" b="1" dirty="0" smtClean="0">
                <a:latin typeface="+mn-lt"/>
              </a:rPr>
              <a:t>ENGAGE STUDENTS IN MULTIMEDIA CONTENT PRODUCTION</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PRISTINE, KOSOVO, MARCH 21-22, 2014</a:t>
            </a:r>
            <a:br>
              <a:rPr lang="en-US" sz="2400" b="1" dirty="0" smtClean="0">
                <a:latin typeface="+mn-lt"/>
              </a:rPr>
            </a:br>
            <a:r>
              <a:rPr lang="en-US" sz="2400" b="1" dirty="0" smtClean="0">
                <a:latin typeface="+mn-lt"/>
              </a:rPr>
              <a:t> </a:t>
            </a:r>
            <a:r>
              <a:rPr lang="en-US" sz="2400" dirty="0">
                <a:latin typeface="+mn-lt"/>
              </a:rPr>
              <a:t/>
            </a:r>
            <a:br>
              <a:rPr lang="en-US" sz="2400" dirty="0">
                <a:latin typeface="+mn-lt"/>
              </a:rPr>
            </a:br>
            <a:endParaRPr lang="en-US" sz="2400" dirty="0">
              <a:solidFill>
                <a:srgbClr val="FF0000"/>
              </a:solidFill>
            </a:endParaRPr>
          </a:p>
        </p:txBody>
      </p:sp>
      <p:sp>
        <p:nvSpPr>
          <p:cNvPr id="3" name="Subtitle 2"/>
          <p:cNvSpPr>
            <a:spLocks noGrp="1"/>
          </p:cNvSpPr>
          <p:nvPr>
            <p:ph type="subTitle" idx="1"/>
          </p:nvPr>
        </p:nvSpPr>
        <p:spPr>
          <a:xfrm>
            <a:off x="278058" y="2842353"/>
            <a:ext cx="8792670" cy="2159306"/>
          </a:xfrm>
        </p:spPr>
        <p:txBody>
          <a:bodyPr>
            <a:normAutofit fontScale="92500" lnSpcReduction="20000"/>
          </a:bodyPr>
          <a:lstStyle/>
          <a:p>
            <a:pPr algn="ctr"/>
            <a:r>
              <a:rPr lang="en-US" sz="3500" b="1" i="1" dirty="0">
                <a:solidFill>
                  <a:srgbClr val="FF0000"/>
                </a:solidFill>
                <a:effectLst>
                  <a:outerShdw blurRad="38100" dist="38100" dir="2700000" algn="tl">
                    <a:srgbClr val="000000">
                      <a:alpha val="43137"/>
                    </a:srgbClr>
                  </a:outerShdw>
                </a:effectLst>
              </a:rPr>
              <a:t>STUDENT MULTIMEDIA CONTENT </a:t>
            </a:r>
            <a:r>
              <a:rPr lang="en-US" sz="3500" b="1" i="1" dirty="0" smtClean="0">
                <a:solidFill>
                  <a:srgbClr val="FF0000"/>
                </a:solidFill>
                <a:effectLst>
                  <a:outerShdw blurRad="38100" dist="38100" dir="2700000" algn="tl">
                    <a:srgbClr val="000000">
                      <a:alpha val="43137"/>
                    </a:srgbClr>
                  </a:outerShdw>
                </a:effectLst>
              </a:rPr>
              <a:t>PRODUCTION</a:t>
            </a:r>
          </a:p>
          <a:p>
            <a:pPr algn="ctr"/>
            <a:r>
              <a:rPr lang="en-US" sz="3500" b="1" i="1" dirty="0" smtClean="0">
                <a:solidFill>
                  <a:srgbClr val="FF0000"/>
                </a:solidFill>
                <a:effectLst>
                  <a:outerShdw blurRad="38100" dist="38100" dir="2700000" algn="tl">
                    <a:srgbClr val="000000">
                      <a:alpha val="43137"/>
                    </a:srgbClr>
                  </a:outerShdw>
                </a:effectLst>
              </a:rPr>
              <a:t>An </a:t>
            </a:r>
            <a:r>
              <a:rPr lang="en-US" sz="3500" b="1" i="1" dirty="0">
                <a:solidFill>
                  <a:srgbClr val="FF0000"/>
                </a:solidFill>
                <a:effectLst>
                  <a:outerShdw blurRad="38100" dist="38100" dir="2700000" algn="tl">
                    <a:srgbClr val="000000">
                      <a:alpha val="43137"/>
                    </a:srgbClr>
                  </a:outerShdw>
                </a:effectLst>
              </a:rPr>
              <a:t>Alternative To Conventional Forms of Assessment</a:t>
            </a:r>
            <a:r>
              <a:rPr lang="en-US" sz="2000" b="1" dirty="0"/>
              <a:t/>
            </a:r>
            <a:br>
              <a:rPr lang="en-US" sz="2000" b="1" dirty="0"/>
            </a:br>
            <a:endParaRPr lang="en-US" dirty="0"/>
          </a:p>
        </p:txBody>
      </p:sp>
      <p:sp>
        <p:nvSpPr>
          <p:cNvPr id="4" name="Subtitle 2"/>
          <p:cNvSpPr txBox="1">
            <a:spLocks/>
          </p:cNvSpPr>
          <p:nvPr/>
        </p:nvSpPr>
        <p:spPr>
          <a:xfrm>
            <a:off x="165331" y="4516917"/>
            <a:ext cx="8905397" cy="1897368"/>
          </a:xfrm>
          <a:prstGeom prst="rect">
            <a:avLst/>
          </a:prstGeom>
        </p:spPr>
        <p:txBody>
          <a:bodyPr vert="horz" lIns="91440" tIns="0" rIns="91440" bIns="0" rtlCol="0">
            <a:normAutofit/>
          </a:bodyPr>
          <a:lstStyle>
            <a:lvl1pPr marL="0" indent="0" algn="ctr" defTabSz="914400" rtl="0" eaLnBrk="1" latinLnBrk="0" hangingPunct="1">
              <a:spcBef>
                <a:spcPts val="300"/>
              </a:spcBef>
              <a:buClr>
                <a:schemeClr val="accent1"/>
              </a:buClr>
              <a:buSzPct val="90000"/>
              <a:buFont typeface="Wingdings" pitchFamily="2" charset="2"/>
              <a:buNone/>
              <a:defRPr sz="1800" kern="1200">
                <a:solidFill>
                  <a:schemeClr val="bg1"/>
                </a:solidFill>
                <a:latin typeface="+mj-lt"/>
                <a:ea typeface="+mn-ea"/>
                <a:cs typeface="+mn-cs"/>
              </a:defRPr>
            </a:lvl1pPr>
            <a:lvl2pPr marL="457200" indent="0" algn="ctr" defTabSz="914400" rtl="0" eaLnBrk="1" latinLnBrk="0" hangingPunct="1">
              <a:spcBef>
                <a:spcPts val="600"/>
              </a:spcBef>
              <a:buClr>
                <a:schemeClr val="accent1">
                  <a:lumMod val="60000"/>
                  <a:lumOff val="40000"/>
                </a:schemeClr>
              </a:buClr>
              <a:buSzPct val="90000"/>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90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9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9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9pPr>
          </a:lstStyle>
          <a:p>
            <a:pPr algn="l"/>
            <a:endParaRPr lang="en-US" sz="1200" b="1" dirty="0" smtClean="0">
              <a:effectLst>
                <a:outerShdw blurRad="38100" dist="38100" dir="2700000" algn="tl">
                  <a:srgbClr val="000000">
                    <a:alpha val="43137"/>
                  </a:srgbClr>
                </a:outerShdw>
              </a:effectLst>
            </a:endParaRPr>
          </a:p>
          <a:p>
            <a:pPr algn="l"/>
            <a:endParaRPr lang="en-US" sz="1200" b="1" dirty="0">
              <a:effectLst>
                <a:outerShdw blurRad="38100" dist="38100" dir="2700000" algn="tl">
                  <a:srgbClr val="000000">
                    <a:alpha val="43137"/>
                  </a:srgbClr>
                </a:outerShdw>
              </a:effectLst>
            </a:endParaRPr>
          </a:p>
          <a:p>
            <a:pPr algn="l"/>
            <a:endParaRPr lang="en-US" sz="1200" b="1" dirty="0" smtClean="0">
              <a:effectLst>
                <a:outerShdw blurRad="38100" dist="38100" dir="2700000" algn="tl">
                  <a:srgbClr val="000000">
                    <a:alpha val="43137"/>
                  </a:srgbClr>
                </a:outerShdw>
              </a:effectLst>
            </a:endParaRPr>
          </a:p>
          <a:p>
            <a:r>
              <a:rPr lang="en-US" sz="1600" b="1" dirty="0" smtClean="0">
                <a:solidFill>
                  <a:schemeClr val="tx1"/>
                </a:solidFill>
                <a:effectLst>
                  <a:outerShdw blurRad="38100" dist="38100" dir="2700000" algn="tl">
                    <a:srgbClr val="000000">
                      <a:alpha val="43137"/>
                    </a:srgbClr>
                  </a:outerShdw>
                </a:effectLst>
              </a:rPr>
              <a:t>PANDELI GLAVANIS, </a:t>
            </a:r>
            <a:r>
              <a:rPr lang="en-US" sz="1600" b="1" dirty="0" smtClean="0">
                <a:solidFill>
                  <a:schemeClr val="tx1"/>
                </a:solidFill>
                <a:effectLst>
                  <a:outerShdw blurRad="38100" dist="38100" dir="2700000" algn="tl">
                    <a:srgbClr val="000000">
                      <a:alpha val="43137"/>
                    </a:srgbClr>
                  </a:outerShdw>
                </a:effectLst>
              </a:rPr>
              <a:t>Professor, </a:t>
            </a:r>
            <a:r>
              <a:rPr lang="en-US" sz="1600" b="1" dirty="0" smtClean="0">
                <a:solidFill>
                  <a:schemeClr val="tx1"/>
                </a:solidFill>
                <a:effectLst>
                  <a:outerShdw blurRad="38100" dist="38100" dir="2700000" algn="tl">
                    <a:srgbClr val="000000">
                      <a:alpha val="43137"/>
                    </a:srgbClr>
                  </a:outerShdw>
                </a:effectLst>
              </a:rPr>
              <a:t>Director</a:t>
            </a:r>
            <a:r>
              <a:rPr lang="en-US" sz="1600" b="1" dirty="0">
                <a:solidFill>
                  <a:schemeClr val="tx1"/>
                </a:solidFill>
                <a:effectLst>
                  <a:outerShdw blurRad="38100" dist="38100" dir="2700000" algn="tl">
                    <a:srgbClr val="000000">
                      <a:alpha val="43137"/>
                    </a:srgbClr>
                  </a:outerShdw>
                </a:effectLst>
              </a:rPr>
              <a:t>, </a:t>
            </a:r>
            <a:r>
              <a:rPr lang="en-US" sz="1600" b="1" dirty="0" smtClean="0">
                <a:solidFill>
                  <a:schemeClr val="tx1"/>
                </a:solidFill>
                <a:effectLst>
                  <a:outerShdw blurRad="38100" dist="38100" dir="2700000" algn="tl">
                    <a:srgbClr val="000000">
                      <a:alpha val="43137"/>
                    </a:srgbClr>
                  </a:outerShdw>
                </a:effectLst>
              </a:rPr>
              <a:t>Community-Based Learning Program and Associate Director, Center </a:t>
            </a:r>
            <a:r>
              <a:rPr lang="en-US" sz="1600" b="1" dirty="0">
                <a:solidFill>
                  <a:schemeClr val="tx1"/>
                </a:solidFill>
                <a:effectLst>
                  <a:outerShdw blurRad="38100" dist="38100" dir="2700000" algn="tl">
                    <a:srgbClr val="000000">
                      <a:alpha val="43137"/>
                    </a:srgbClr>
                  </a:outerShdw>
                </a:effectLst>
              </a:rPr>
              <a:t>for Learning &amp; </a:t>
            </a:r>
            <a:r>
              <a:rPr lang="en-US" sz="1600" b="1" dirty="0" smtClean="0">
                <a:solidFill>
                  <a:schemeClr val="tx1"/>
                </a:solidFill>
                <a:effectLst>
                  <a:outerShdw blurRad="38100" dist="38100" dir="2700000" algn="tl">
                    <a:srgbClr val="000000">
                      <a:alpha val="43137"/>
                    </a:srgbClr>
                  </a:outerShdw>
                </a:effectLst>
              </a:rPr>
              <a:t>Teaching, at AUC</a:t>
            </a:r>
          </a:p>
          <a:p>
            <a:r>
              <a:rPr lang="en-US" sz="1600" b="1" dirty="0" smtClean="0">
                <a:solidFill>
                  <a:schemeClr val="tx1"/>
                </a:solidFill>
                <a:effectLst>
                  <a:outerShdw blurRad="38100" dist="38100" dir="2700000" algn="tl">
                    <a:srgbClr val="000000">
                      <a:alpha val="43137"/>
                    </a:srgbClr>
                  </a:outerShdw>
                </a:effectLst>
              </a:rPr>
              <a:t>AHMAD ZORKANI, </a:t>
            </a:r>
            <a:r>
              <a:rPr lang="en-US" sz="1600" b="1" dirty="0" smtClean="0">
                <a:solidFill>
                  <a:schemeClr val="tx1"/>
                </a:solidFill>
                <a:effectLst>
                  <a:outerShdw blurRad="38100" dist="38100" dir="2700000" algn="tl">
                    <a:srgbClr val="000000">
                      <a:alpha val="43137"/>
                    </a:srgbClr>
                  </a:outerShdw>
                </a:effectLst>
              </a:rPr>
              <a:t>Manager, Multimedia Services, </a:t>
            </a:r>
            <a:r>
              <a:rPr lang="en-US" sz="1600" b="1" dirty="0">
                <a:solidFill>
                  <a:schemeClr val="tx1"/>
                </a:solidFill>
                <a:effectLst>
                  <a:outerShdw blurRad="38100" dist="38100" dir="2700000" algn="tl">
                    <a:srgbClr val="000000">
                      <a:alpha val="43137"/>
                    </a:srgbClr>
                  </a:outerShdw>
                </a:effectLst>
              </a:rPr>
              <a:t>Center for Learning &amp; </a:t>
            </a:r>
            <a:r>
              <a:rPr lang="en-US" sz="1600" b="1" dirty="0" smtClean="0">
                <a:solidFill>
                  <a:schemeClr val="tx1"/>
                </a:solidFill>
                <a:effectLst>
                  <a:outerShdw blurRad="38100" dist="38100" dir="2700000" algn="tl">
                    <a:srgbClr val="000000">
                      <a:alpha val="43137"/>
                    </a:srgbClr>
                  </a:outerShdw>
                </a:effectLst>
              </a:rPr>
              <a:t>Teaching at AUC   </a:t>
            </a:r>
            <a:endParaRPr lang="en-US" sz="1600" b="1" dirty="0" smtClean="0">
              <a:solidFill>
                <a:schemeClr val="tx1"/>
              </a:solidFill>
              <a:effectLst>
                <a:outerShdw blurRad="38100" dist="38100" dir="2700000" algn="tl">
                  <a:srgbClr val="000000">
                    <a:alpha val="43137"/>
                  </a:srgbClr>
                </a:outerShdw>
              </a:effectLst>
            </a:endParaRPr>
          </a:p>
          <a:p>
            <a:endParaRPr lang="en-US" sz="2400" dirty="0">
              <a:solidFill>
                <a:schemeClr val="tx1"/>
              </a:solidFill>
            </a:endParaRPr>
          </a:p>
        </p:txBody>
      </p:sp>
    </p:spTree>
    <p:extLst>
      <p:ext uri="{BB962C8B-B14F-4D97-AF65-F5344CB8AC3E}">
        <p14:creationId xmlns:p14="http://schemas.microsoft.com/office/powerpoint/2010/main" val="770764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a:t>
            </a:r>
            <a:r>
              <a:rPr lang="en-US" dirty="0"/>
              <a:t>R</a:t>
            </a:r>
            <a:r>
              <a:rPr lang="en-US" dirty="0" smtClean="0"/>
              <a:t>eview of Issues</a:t>
            </a:r>
            <a:endParaRPr lang="en-US" dirty="0"/>
          </a:p>
        </p:txBody>
      </p:sp>
      <p:sp>
        <p:nvSpPr>
          <p:cNvPr id="3" name="Content Placeholder 2"/>
          <p:cNvSpPr>
            <a:spLocks noGrp="1"/>
          </p:cNvSpPr>
          <p:nvPr>
            <p:ph idx="1"/>
          </p:nvPr>
        </p:nvSpPr>
        <p:spPr>
          <a:xfrm>
            <a:off x="739775" y="2423712"/>
            <a:ext cx="7662864" cy="3613552"/>
          </a:xfrm>
        </p:spPr>
        <p:txBody>
          <a:bodyPr>
            <a:normAutofit fontScale="92500" lnSpcReduction="10000"/>
          </a:bodyPr>
          <a:lstStyle/>
          <a:p>
            <a:r>
              <a:rPr lang="en-US" b="1" i="1" dirty="0"/>
              <a:t>Pros: </a:t>
            </a:r>
            <a:r>
              <a:rPr lang="en-US" i="1" dirty="0"/>
              <a:t>Many educators argue that Web 2.0 tools provide richer and more engaging pathways to learn with great potential for facilitating student multimedia content creation, interactive information sharing, student-centered design and collaboration (Cochrane, 2010; </a:t>
            </a:r>
            <a:r>
              <a:rPr lang="en-US" i="1" dirty="0" err="1"/>
              <a:t>McLoughlin</a:t>
            </a:r>
            <a:r>
              <a:rPr lang="en-US" i="1" dirty="0"/>
              <a:t> and Lee, 2008). </a:t>
            </a:r>
            <a:endParaRPr lang="en-US" dirty="0"/>
          </a:p>
          <a:p>
            <a:r>
              <a:rPr lang="en-US" i="1" dirty="0"/>
              <a:t>Studies suggest that students gain a better understanding of subject knowledge and develop transferable skills while using Web 2.0 tools (Lee et al., 2006). </a:t>
            </a:r>
            <a:endParaRPr lang="en-US" dirty="0"/>
          </a:p>
          <a:p>
            <a:r>
              <a:rPr lang="en-US" b="1" i="1" dirty="0"/>
              <a:t>Cons: </a:t>
            </a:r>
            <a:r>
              <a:rPr lang="en-US" i="1" dirty="0"/>
              <a:t>However, there are authors who believe that not all students may be familiar with technology (Crook et al., 2008; Kennedy et al., 2007) and with some questioning the ideology of Web 2.0 which they claim has not been seriously evaluated and has affected Pedagogy 2.0, resulting in its failure (Williamson, 2009). </a:t>
            </a:r>
            <a:r>
              <a:rPr lang="en-US" dirty="0"/>
              <a:t>(Teaching and Learning with Plymouth University, 2012</a:t>
            </a:r>
            <a:r>
              <a:rPr lang="en-US" u="sng" dirty="0"/>
              <a:t>, p. 3</a:t>
            </a:r>
            <a:r>
              <a:rPr lang="en-US" dirty="0"/>
              <a:t>)</a:t>
            </a:r>
          </a:p>
          <a:p>
            <a:endParaRPr lang="en-US" dirty="0"/>
          </a:p>
        </p:txBody>
      </p:sp>
    </p:spTree>
    <p:extLst>
      <p:ext uri="{BB962C8B-B14F-4D97-AF65-F5344CB8AC3E}">
        <p14:creationId xmlns:p14="http://schemas.microsoft.com/office/powerpoint/2010/main" val="301609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 from Classroom Action Research (CAR)</a:t>
            </a:r>
            <a:endParaRPr lang="en-US" dirty="0"/>
          </a:p>
        </p:txBody>
      </p:sp>
      <p:sp>
        <p:nvSpPr>
          <p:cNvPr id="3" name="Content Placeholder 2"/>
          <p:cNvSpPr>
            <a:spLocks noGrp="1"/>
          </p:cNvSpPr>
          <p:nvPr>
            <p:ph idx="1"/>
          </p:nvPr>
        </p:nvSpPr>
        <p:spPr>
          <a:xfrm>
            <a:off x="739775" y="2335576"/>
            <a:ext cx="7662864" cy="3701687"/>
          </a:xfrm>
        </p:spPr>
        <p:txBody>
          <a:bodyPr>
            <a:normAutofit fontScale="62500" lnSpcReduction="20000"/>
          </a:bodyPr>
          <a:lstStyle/>
          <a:p>
            <a:pPr lvl="0"/>
            <a:r>
              <a:rPr lang="en-US" sz="2400" dirty="0"/>
              <a:t>Students displayed mixed perceptions of producing multimedia content.  The majority enjoyed the experience of being challenged to work alone and create, while a minority felt it was a frustrating experience; this was particularly with a couple of mature students who noted, “</a:t>
            </a:r>
            <a:r>
              <a:rPr lang="en-US" sz="2400" i="1" dirty="0"/>
              <a:t>As a mature student I felt extremely disadvantaged.”</a:t>
            </a:r>
          </a:p>
          <a:p>
            <a:pPr lvl="0"/>
            <a:r>
              <a:rPr lang="en-US" sz="2400" dirty="0"/>
              <a:t>Of those that benefited from the experience they highlighted the following:</a:t>
            </a:r>
          </a:p>
          <a:p>
            <a:pPr lvl="1"/>
            <a:r>
              <a:rPr lang="en-US" sz="2600" dirty="0"/>
              <a:t>Increased understanding of subject knowledge</a:t>
            </a:r>
          </a:p>
          <a:p>
            <a:pPr lvl="1"/>
            <a:r>
              <a:rPr lang="en-US" sz="2600" dirty="0"/>
              <a:t>Gained a sense of accomplishment</a:t>
            </a:r>
          </a:p>
          <a:p>
            <a:pPr lvl="1"/>
            <a:r>
              <a:rPr lang="en-US" sz="2600" dirty="0"/>
              <a:t>Enjoyed and benefitted from collaboration with peers – group work</a:t>
            </a:r>
          </a:p>
          <a:p>
            <a:pPr lvl="1"/>
            <a:r>
              <a:rPr lang="en-US" sz="2600" dirty="0"/>
              <a:t>Increased critical thinking skills and improved communication skills</a:t>
            </a:r>
          </a:p>
          <a:p>
            <a:pPr lvl="1"/>
            <a:r>
              <a:rPr lang="en-US" sz="2600" dirty="0"/>
              <a:t>Produced Iterative learning – “Can remember the course content better than if I had just written an essay.”</a:t>
            </a:r>
          </a:p>
          <a:p>
            <a:pPr lvl="1"/>
            <a:r>
              <a:rPr lang="en-US" sz="2600" dirty="0"/>
              <a:t>Had fun and enjoyed learning</a:t>
            </a:r>
          </a:p>
          <a:p>
            <a:endParaRPr lang="en-US" dirty="0"/>
          </a:p>
        </p:txBody>
      </p:sp>
    </p:spTree>
    <p:extLst>
      <p:ext uri="{BB962C8B-B14F-4D97-AF65-F5344CB8AC3E}">
        <p14:creationId xmlns:p14="http://schemas.microsoft.com/office/powerpoint/2010/main" val="309692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39775" y="2346594"/>
            <a:ext cx="7662864" cy="3690670"/>
          </a:xfrm>
        </p:spPr>
        <p:txBody>
          <a:bodyPr>
            <a:normAutofit fontScale="92500" lnSpcReduction="10000"/>
          </a:bodyPr>
          <a:lstStyle/>
          <a:p>
            <a:pPr>
              <a:buFont typeface="Wingdings" pitchFamily="2" charset="2"/>
              <a:buChar char="Ø"/>
            </a:pPr>
            <a:r>
              <a:rPr lang="en-US" sz="2400" dirty="0" smtClean="0"/>
              <a:t>Nevertheless, as Joan Lippincott notes “</a:t>
            </a:r>
            <a:r>
              <a:rPr lang="en-US" sz="2400" i="1" dirty="0" smtClean="0"/>
              <a:t>For such skills to be acquired by students they need to be integrated into the syllabus and enable students to acquire them while preparing multi-media content as part of their assignments” </a:t>
            </a:r>
            <a:r>
              <a:rPr lang="en-US" sz="1300" i="1" dirty="0" smtClean="0"/>
              <a:t>Student Content Creators: Convergence of Literacies, </a:t>
            </a:r>
            <a:r>
              <a:rPr lang="en-US" sz="1300" dirty="0" smtClean="0"/>
              <a:t>November/December 2000, </a:t>
            </a:r>
            <a:r>
              <a:rPr lang="en-US" sz="1300" b="1" i="1" dirty="0" smtClean="0"/>
              <a:t>EDUCAUSE Review </a:t>
            </a:r>
            <a:r>
              <a:rPr lang="en-US" sz="1300" dirty="0" smtClean="0"/>
              <a:t>pp 16-17.</a:t>
            </a:r>
          </a:p>
          <a:p>
            <a:pPr>
              <a:buFont typeface="Wingdings" pitchFamily="2" charset="2"/>
              <a:buChar char="Ø"/>
            </a:pPr>
            <a:r>
              <a:rPr lang="en-US" sz="2600" dirty="0" smtClean="0"/>
              <a:t>Thus, we persevered</a:t>
            </a:r>
            <a:endParaRPr lang="en-US" sz="4300" dirty="0" smtClean="0"/>
          </a:p>
          <a:p>
            <a:pPr>
              <a:buFont typeface="Wingdings" pitchFamily="2" charset="2"/>
              <a:buChar char="Ø"/>
            </a:pPr>
            <a:r>
              <a:rPr lang="en-US" sz="2400" dirty="0" smtClean="0"/>
              <a:t>Final grade in course depends on quality of multimedia production</a:t>
            </a:r>
          </a:p>
          <a:p>
            <a:pPr>
              <a:buFont typeface="Wingdings" pitchFamily="2" charset="2"/>
              <a:buChar char="Ø"/>
            </a:pPr>
            <a:r>
              <a:rPr lang="en-US" sz="2400" dirty="0" smtClean="0"/>
              <a:t> Provide considerable research and technical scaffolding and training to students</a:t>
            </a:r>
            <a:endParaRPr lang="en-US" sz="1000" dirty="0" smtClean="0"/>
          </a:p>
          <a:p>
            <a:pPr>
              <a:buFont typeface="Wingdings" pitchFamily="2" charset="2"/>
              <a:buChar char="Ø"/>
            </a:pPr>
            <a:endParaRPr lang="en-US" sz="1000" dirty="0" smtClean="0"/>
          </a:p>
          <a:p>
            <a:pPr>
              <a:buFont typeface="Wingdings" pitchFamily="2" charset="2"/>
              <a:buChar char="Ø"/>
            </a:pPr>
            <a:endParaRPr lang="en-US" sz="1000" dirty="0" smtClean="0"/>
          </a:p>
          <a:p>
            <a:endParaRPr lang="en-US" sz="1000" dirty="0" smtClean="0"/>
          </a:p>
          <a:p>
            <a:pPr>
              <a:lnSpc>
                <a:spcPct val="150000"/>
              </a:lnSpc>
            </a:pPr>
            <a:endParaRPr lang="en-US" sz="1000" dirty="0" smtClean="0"/>
          </a:p>
          <a:p>
            <a:pPr>
              <a:lnSpc>
                <a:spcPct val="150000"/>
              </a:lnSpc>
            </a:pPr>
            <a:endParaRPr lang="en-US" sz="1200" dirty="0" smtClean="0"/>
          </a:p>
        </p:txBody>
      </p:sp>
      <p:sp>
        <p:nvSpPr>
          <p:cNvPr id="6" name="Title 1"/>
          <p:cNvSpPr txBox="1">
            <a:spLocks/>
          </p:cNvSpPr>
          <p:nvPr/>
        </p:nvSpPr>
        <p:spPr>
          <a:xfrm>
            <a:off x="691390" y="543033"/>
            <a:ext cx="7761743" cy="59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200" dirty="0" smtClean="0">
                <a:solidFill>
                  <a:srgbClr val="7F7F7F"/>
                </a:solidFill>
              </a:rPr>
              <a:t>Inspiration, Limitation, </a:t>
            </a:r>
            <a:r>
              <a:rPr lang="en-US" sz="3200" b="1" dirty="0" smtClean="0"/>
              <a:t>The Challenge</a:t>
            </a:r>
            <a:endParaRPr lang="en-US" sz="3200" b="1" dirty="0"/>
          </a:p>
        </p:txBody>
      </p:sp>
    </p:spTree>
    <p:extLst>
      <p:ext uri="{BB962C8B-B14F-4D97-AF65-F5344CB8AC3E}">
        <p14:creationId xmlns:p14="http://schemas.microsoft.com/office/powerpoint/2010/main" val="314719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Action Plan</a:t>
            </a:r>
            <a:endParaRPr lang="en-US" sz="3200" dirty="0"/>
          </a:p>
        </p:txBody>
      </p:sp>
      <p:sp>
        <p:nvSpPr>
          <p:cNvPr id="5" name="Content Placeholder 4"/>
          <p:cNvSpPr>
            <a:spLocks noGrp="1"/>
          </p:cNvSpPr>
          <p:nvPr>
            <p:ph idx="1"/>
          </p:nvPr>
        </p:nvSpPr>
        <p:spPr/>
        <p:txBody>
          <a:bodyPr/>
          <a:lstStyle/>
          <a:p>
            <a:r>
              <a:rPr lang="en-US" dirty="0" smtClean="0"/>
              <a:t>Course syllabus needs to be designed with new criteria in mind.</a:t>
            </a:r>
          </a:p>
          <a:p>
            <a:r>
              <a:rPr lang="en-US" dirty="0" smtClean="0"/>
              <a:t>Learning outcomes need to be focused on new objectives: pedagogic and multimedia technical</a:t>
            </a:r>
          </a:p>
          <a:p>
            <a:r>
              <a:rPr lang="en-US" dirty="0" smtClean="0"/>
              <a:t>Assignments need appropriate rubrics and scaffolding</a:t>
            </a:r>
          </a:p>
          <a:p>
            <a:r>
              <a:rPr lang="en-US" dirty="0" smtClean="0"/>
              <a:t>Students need to be informed of increased work load at start of semester</a:t>
            </a:r>
            <a:endParaRPr lang="en-US" dirty="0"/>
          </a:p>
        </p:txBody>
      </p:sp>
      <p:sp>
        <p:nvSpPr>
          <p:cNvPr id="4" name="Title 1"/>
          <p:cNvSpPr txBox="1">
            <a:spLocks/>
          </p:cNvSpPr>
          <p:nvPr/>
        </p:nvSpPr>
        <p:spPr>
          <a:xfrm>
            <a:off x="931863" y="988624"/>
            <a:ext cx="7583488" cy="59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200" dirty="0" smtClean="0"/>
              <a:t>Collaboration, Tools, Assessment</a:t>
            </a:r>
            <a:endParaRPr lang="en-US" sz="3200" dirty="0"/>
          </a:p>
        </p:txBody>
      </p:sp>
    </p:spTree>
    <p:extLst>
      <p:ext uri="{BB962C8B-B14F-4D97-AF65-F5344CB8AC3E}">
        <p14:creationId xmlns:p14="http://schemas.microsoft.com/office/powerpoint/2010/main" val="65281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44433"/>
            <a:ext cx="7583488" cy="597199"/>
          </a:xfrm>
        </p:spPr>
        <p:txBody>
          <a:bodyPr>
            <a:noAutofit/>
          </a:bodyPr>
          <a:lstStyle/>
          <a:p>
            <a:r>
              <a:rPr lang="en-US" sz="3200" dirty="0" smtClean="0"/>
              <a:t>Action Plan</a:t>
            </a:r>
            <a:endParaRPr lang="en-US" sz="3200" dirty="0"/>
          </a:p>
        </p:txBody>
      </p:sp>
      <p:sp>
        <p:nvSpPr>
          <p:cNvPr id="3" name="Content Placeholder 2"/>
          <p:cNvSpPr>
            <a:spLocks noGrp="1"/>
          </p:cNvSpPr>
          <p:nvPr>
            <p:ph idx="1"/>
          </p:nvPr>
        </p:nvSpPr>
        <p:spPr>
          <a:xfrm>
            <a:off x="739775" y="2574715"/>
            <a:ext cx="7662864" cy="3767596"/>
          </a:xfrm>
        </p:spPr>
        <p:txBody>
          <a:bodyPr>
            <a:normAutofit/>
          </a:bodyPr>
          <a:lstStyle/>
          <a:p>
            <a:pPr>
              <a:lnSpc>
                <a:spcPct val="150000"/>
              </a:lnSpc>
            </a:pPr>
            <a:r>
              <a:rPr lang="en-US" dirty="0" smtClean="0"/>
              <a:t>Faculty       Technologist      Students</a:t>
            </a:r>
          </a:p>
          <a:p>
            <a:pPr>
              <a:lnSpc>
                <a:spcPct val="150000"/>
              </a:lnSpc>
            </a:pPr>
            <a:r>
              <a:rPr lang="en-US" dirty="0" smtClean="0"/>
              <a:t>Identifying appropriate tools</a:t>
            </a:r>
          </a:p>
          <a:p>
            <a:pPr>
              <a:lnSpc>
                <a:spcPct val="150000"/>
              </a:lnSpc>
            </a:pPr>
            <a:r>
              <a:rPr lang="en-US" dirty="0" smtClean="0"/>
              <a:t>Designing assignments</a:t>
            </a:r>
          </a:p>
          <a:p>
            <a:pPr>
              <a:lnSpc>
                <a:spcPct val="150000"/>
              </a:lnSpc>
            </a:pPr>
            <a:r>
              <a:rPr lang="en-US" dirty="0" smtClean="0"/>
              <a:t>IT support &amp; Training</a:t>
            </a:r>
          </a:p>
        </p:txBody>
      </p:sp>
      <p:sp>
        <p:nvSpPr>
          <p:cNvPr id="4" name="Title 1"/>
          <p:cNvSpPr txBox="1">
            <a:spLocks/>
          </p:cNvSpPr>
          <p:nvPr/>
        </p:nvSpPr>
        <p:spPr>
          <a:xfrm>
            <a:off x="931863" y="988624"/>
            <a:ext cx="7583488" cy="59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200" b="1" dirty="0" smtClean="0"/>
              <a:t>Collaboration</a:t>
            </a:r>
            <a:r>
              <a:rPr lang="en-US" sz="3200" dirty="0" smtClean="0">
                <a:solidFill>
                  <a:srgbClr val="7F7F7F"/>
                </a:solidFill>
              </a:rPr>
              <a:t>, Tools, Assessment</a:t>
            </a:r>
            <a:endParaRPr lang="en-US" sz="3200" dirty="0">
              <a:solidFill>
                <a:srgbClr val="7F7F7F"/>
              </a:solidFill>
            </a:endParaRPr>
          </a:p>
        </p:txBody>
      </p:sp>
      <p:sp>
        <p:nvSpPr>
          <p:cNvPr id="5" name="Left-Right Arrow 4"/>
          <p:cNvSpPr/>
          <p:nvPr/>
        </p:nvSpPr>
        <p:spPr>
          <a:xfrm>
            <a:off x="2134289" y="2908145"/>
            <a:ext cx="330664" cy="6011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Right Arrow 5"/>
          <p:cNvSpPr/>
          <p:nvPr/>
        </p:nvSpPr>
        <p:spPr>
          <a:xfrm>
            <a:off x="4127889" y="2908145"/>
            <a:ext cx="330664" cy="6011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urved Right Arrow 6"/>
          <p:cNvSpPr/>
          <p:nvPr/>
        </p:nvSpPr>
        <p:spPr>
          <a:xfrm rot="16200000">
            <a:off x="3167619" y="1544126"/>
            <a:ext cx="165333" cy="332919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15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855698"/>
          </a:xfrm>
        </p:spPr>
        <p:txBody>
          <a:bodyPr>
            <a:noAutofit/>
          </a:bodyPr>
          <a:lstStyle/>
          <a:p>
            <a:r>
              <a:rPr lang="en-US" sz="3200" dirty="0" smtClean="0"/>
              <a:t>KEY TOOL: CLASS WIKI ON </a:t>
            </a:r>
            <a:r>
              <a:rPr lang="en-US" sz="3200" dirty="0" err="1" smtClean="0"/>
              <a:t>PBWORKS</a:t>
            </a:r>
            <a:r>
              <a:rPr lang="en-US" sz="3200" dirty="0" smtClean="0"/>
              <a:t/>
            </a:r>
            <a:br>
              <a:rPr lang="en-US" sz="3200" dirty="0" smtClean="0"/>
            </a:br>
            <a:r>
              <a:rPr lang="en-US" sz="3200" dirty="0" smtClean="0"/>
              <a:t>http://soc203spring2013.pbworks.com/</a:t>
            </a:r>
            <a:endParaRPr lang="en-US" sz="3200" dirty="0"/>
          </a:p>
        </p:txBody>
      </p:sp>
      <p:sp>
        <p:nvSpPr>
          <p:cNvPr id="3" name="Content Placeholder 2"/>
          <p:cNvSpPr>
            <a:spLocks noGrp="1"/>
          </p:cNvSpPr>
          <p:nvPr>
            <p:ph idx="1"/>
          </p:nvPr>
        </p:nvSpPr>
        <p:spPr/>
        <p:txBody>
          <a:bodyPr/>
          <a:lstStyle/>
          <a:p>
            <a:pPr marL="0" indent="0">
              <a:lnSpc>
                <a:spcPct val="150000"/>
              </a:lnSpc>
              <a:buNone/>
            </a:pPr>
            <a:endParaRPr lang="en-US" dirty="0" smtClean="0"/>
          </a:p>
          <a:p>
            <a:pPr>
              <a:lnSpc>
                <a:spcPct val="150000"/>
              </a:lnSpc>
            </a:pPr>
            <a:endParaRPr lang="en-US" dirty="0" smtClean="0"/>
          </a:p>
        </p:txBody>
      </p:sp>
      <p:pic>
        <p:nvPicPr>
          <p:cNvPr id="6" name="Picture 5" descr="Screen Shot 2013-06-09 at 1.18.15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9775" y="1399143"/>
            <a:ext cx="7775576" cy="53101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0296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EXAMPLES</a:t>
            </a:r>
            <a:endParaRPr lang="en-US" dirty="0"/>
          </a:p>
        </p:txBody>
      </p:sp>
      <p:sp>
        <p:nvSpPr>
          <p:cNvPr id="3" name="Content Placeholder 2"/>
          <p:cNvSpPr>
            <a:spLocks noGrp="1"/>
          </p:cNvSpPr>
          <p:nvPr>
            <p:ph idx="1"/>
          </p:nvPr>
        </p:nvSpPr>
        <p:spPr>
          <a:xfrm>
            <a:off x="739775" y="2489812"/>
            <a:ext cx="7662864" cy="3547451"/>
          </a:xfrm>
        </p:spPr>
        <p:txBody>
          <a:bodyPr>
            <a:normAutofit/>
          </a:bodyPr>
          <a:lstStyle/>
          <a:p>
            <a:r>
              <a:rPr lang="en-US" u="sng" dirty="0">
                <a:hlinkClick r:id="rId2"/>
              </a:rPr>
              <a:t>http://</a:t>
            </a:r>
            <a:r>
              <a:rPr lang="en-US" u="sng" dirty="0" smtClean="0">
                <a:hlinkClick r:id="rId2"/>
              </a:rPr>
              <a:t>lectures.aucegypt.edu/Panopto/Pages/Viewer/Default.aspx?id=d2922ff6-d7b6-4660-971c-0f2fb511d78b</a:t>
            </a:r>
            <a:endParaRPr lang="en-US" u="sng" dirty="0" smtClean="0"/>
          </a:p>
          <a:p>
            <a:r>
              <a:rPr lang="en-US" dirty="0" smtClean="0">
                <a:hlinkClick r:id="rId3"/>
              </a:rPr>
              <a:t>http</a:t>
            </a:r>
            <a:r>
              <a:rPr lang="en-US" dirty="0">
                <a:hlinkClick r:id="rId3"/>
              </a:rPr>
              <a:t>://</a:t>
            </a:r>
            <a:r>
              <a:rPr lang="en-US" dirty="0" smtClean="0">
                <a:hlinkClick r:id="rId3"/>
              </a:rPr>
              <a:t>lectures.aucegypt.edu/Panopto/Pages/Viewer/Default.aspx?id=fd17113e-882f-4bb2-9d94-39eb42dbc90f</a:t>
            </a:r>
            <a:endParaRPr lang="en-US" dirty="0" smtClean="0"/>
          </a:p>
          <a:p>
            <a:r>
              <a:rPr lang="en-US" dirty="0">
                <a:hlinkClick r:id="rId4"/>
              </a:rPr>
              <a:t>http://</a:t>
            </a:r>
            <a:r>
              <a:rPr lang="en-US" dirty="0" smtClean="0">
                <a:hlinkClick r:id="rId4"/>
              </a:rPr>
              <a:t>lectures.aucegypt.edu/Panopto/Pages/Viewer/Default.aspx?id=90e5bf88-3f52-4bd6-bb36-93d6e68e62b6</a:t>
            </a:r>
            <a:endParaRPr lang="en-US" dirty="0" smtClean="0"/>
          </a:p>
          <a:p>
            <a:r>
              <a:rPr lang="en-US" dirty="0">
                <a:hlinkClick r:id="rId5"/>
              </a:rPr>
              <a:t>http://</a:t>
            </a:r>
            <a:r>
              <a:rPr lang="en-US" dirty="0" smtClean="0">
                <a:hlinkClick r:id="rId5"/>
              </a:rPr>
              <a:t>lectures.aucegypt.edu/Panopto/Pages/Viewer/Default.aspx?id=828f7ce1-910a-4e78-99e7-d40c93f7a378</a:t>
            </a:r>
            <a:endParaRPr lang="en-US" dirty="0" smtClean="0"/>
          </a:p>
          <a:p>
            <a:endParaRPr lang="en-US" dirty="0"/>
          </a:p>
        </p:txBody>
      </p:sp>
    </p:spTree>
    <p:extLst>
      <p:ext uri="{BB962C8B-B14F-4D97-AF65-F5344CB8AC3E}">
        <p14:creationId xmlns:p14="http://schemas.microsoft.com/office/powerpoint/2010/main" val="3083731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44433"/>
            <a:ext cx="7583488" cy="597199"/>
          </a:xfrm>
        </p:spPr>
        <p:txBody>
          <a:bodyPr>
            <a:noAutofit/>
          </a:bodyPr>
          <a:lstStyle/>
          <a:p>
            <a:r>
              <a:rPr lang="en-US" sz="3200" dirty="0" smtClean="0"/>
              <a:t>Action Plan</a:t>
            </a:r>
            <a:endParaRPr lang="en-US" sz="3200" dirty="0"/>
          </a:p>
        </p:txBody>
      </p:sp>
      <p:sp>
        <p:nvSpPr>
          <p:cNvPr id="3" name="Content Placeholder 2"/>
          <p:cNvSpPr>
            <a:spLocks noGrp="1"/>
          </p:cNvSpPr>
          <p:nvPr>
            <p:ph idx="1"/>
          </p:nvPr>
        </p:nvSpPr>
        <p:spPr>
          <a:xfrm>
            <a:off x="739775" y="2329522"/>
            <a:ext cx="7662864" cy="3707741"/>
          </a:xfrm>
        </p:spPr>
        <p:txBody>
          <a:bodyPr/>
          <a:lstStyle/>
          <a:p>
            <a:pPr>
              <a:lnSpc>
                <a:spcPct val="150000"/>
              </a:lnSpc>
            </a:pPr>
            <a:r>
              <a:rPr lang="en-US" dirty="0" smtClean="0"/>
              <a:t>Panopto Lecture Capture</a:t>
            </a:r>
          </a:p>
          <a:p>
            <a:pPr marL="0" indent="0">
              <a:lnSpc>
                <a:spcPct val="150000"/>
              </a:lnSpc>
              <a:buNone/>
            </a:pPr>
            <a:endParaRPr lang="en-US" dirty="0" smtClean="0"/>
          </a:p>
          <a:p>
            <a:pPr>
              <a:lnSpc>
                <a:spcPct val="150000"/>
              </a:lnSpc>
            </a:pPr>
            <a:endParaRPr lang="en-US" dirty="0" smtClean="0"/>
          </a:p>
        </p:txBody>
      </p:sp>
      <p:sp>
        <p:nvSpPr>
          <p:cNvPr id="4" name="Title 1"/>
          <p:cNvSpPr txBox="1">
            <a:spLocks/>
          </p:cNvSpPr>
          <p:nvPr/>
        </p:nvSpPr>
        <p:spPr>
          <a:xfrm>
            <a:off x="931863" y="988624"/>
            <a:ext cx="7583488" cy="59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200" dirty="0" smtClean="0">
                <a:solidFill>
                  <a:srgbClr val="7F7F7F"/>
                </a:solidFill>
              </a:rPr>
              <a:t>Collaboration, </a:t>
            </a:r>
            <a:r>
              <a:rPr lang="en-US" sz="3200" b="1" dirty="0" smtClean="0"/>
              <a:t>Tools</a:t>
            </a:r>
            <a:r>
              <a:rPr lang="en-US" sz="3200" dirty="0" smtClean="0">
                <a:solidFill>
                  <a:srgbClr val="7F7F7F"/>
                </a:solidFill>
              </a:rPr>
              <a:t>, Assessment</a:t>
            </a:r>
            <a:endParaRPr lang="en-US" sz="3200" dirty="0">
              <a:solidFill>
                <a:srgbClr val="7F7F7F"/>
              </a:solidFill>
            </a:endParaRPr>
          </a:p>
        </p:txBody>
      </p:sp>
      <p:grpSp>
        <p:nvGrpSpPr>
          <p:cNvPr id="10" name="Group 9"/>
          <p:cNvGrpSpPr/>
          <p:nvPr/>
        </p:nvGrpSpPr>
        <p:grpSpPr>
          <a:xfrm>
            <a:off x="458421" y="3133421"/>
            <a:ext cx="7611850" cy="3486929"/>
            <a:chOff x="458421" y="3133421"/>
            <a:chExt cx="7611850" cy="3486929"/>
          </a:xfrm>
        </p:grpSpPr>
        <p:pic>
          <p:nvPicPr>
            <p:cNvPr id="6" name="Picture 5" descr="Screen Shot 2013-04-20 at 7.12.32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6115" y="3877365"/>
              <a:ext cx="3064156" cy="2040496"/>
            </a:xfrm>
            <a:prstGeom prst="rect">
              <a:avLst/>
            </a:prstGeom>
          </p:spPr>
        </p:pic>
        <p:pic>
          <p:nvPicPr>
            <p:cNvPr id="5" name="Picture 4" descr="Screen Shot 2013-04-20 at 7.11.55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3727" y="3133421"/>
              <a:ext cx="3064156" cy="2042771"/>
            </a:xfrm>
            <a:prstGeom prst="rect">
              <a:avLst/>
            </a:prstGeom>
          </p:spPr>
        </p:pic>
        <p:pic>
          <p:nvPicPr>
            <p:cNvPr id="9" name="Picture 8" descr="Screen Shot 2013-04-20 at 7.20.49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8421" y="4124841"/>
              <a:ext cx="3730827" cy="2495509"/>
            </a:xfrm>
            <a:prstGeom prst="rect">
              <a:avLst/>
            </a:prstGeom>
          </p:spPr>
        </p:pic>
      </p:grpSp>
    </p:spTree>
    <p:extLst>
      <p:ext uri="{BB962C8B-B14F-4D97-AF65-F5344CB8AC3E}">
        <p14:creationId xmlns:p14="http://schemas.microsoft.com/office/powerpoint/2010/main" val="317255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ppt_x"/>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44433"/>
            <a:ext cx="7583488" cy="597199"/>
          </a:xfrm>
        </p:spPr>
        <p:txBody>
          <a:bodyPr>
            <a:noAutofit/>
          </a:bodyPr>
          <a:lstStyle/>
          <a:p>
            <a:r>
              <a:rPr lang="en-US" sz="3200" dirty="0" smtClean="0"/>
              <a:t>Action Plan</a:t>
            </a:r>
            <a:endParaRPr lang="en-US" sz="3200" dirty="0"/>
          </a:p>
        </p:txBody>
      </p:sp>
      <p:sp>
        <p:nvSpPr>
          <p:cNvPr id="3" name="Content Placeholder 2"/>
          <p:cNvSpPr>
            <a:spLocks noGrp="1"/>
          </p:cNvSpPr>
          <p:nvPr>
            <p:ph idx="1"/>
          </p:nvPr>
        </p:nvSpPr>
        <p:spPr>
          <a:xfrm>
            <a:off x="739775" y="2329522"/>
            <a:ext cx="7662864" cy="3707741"/>
          </a:xfrm>
        </p:spPr>
        <p:txBody>
          <a:bodyPr/>
          <a:lstStyle/>
          <a:p>
            <a:pPr>
              <a:lnSpc>
                <a:spcPct val="150000"/>
              </a:lnSpc>
            </a:pPr>
            <a:r>
              <a:rPr lang="en-US" dirty="0" smtClean="0"/>
              <a:t>Video Conferencing with American University in Central Asia</a:t>
            </a:r>
          </a:p>
          <a:p>
            <a:pPr>
              <a:lnSpc>
                <a:spcPct val="150000"/>
              </a:lnSpc>
            </a:pPr>
            <a:r>
              <a:rPr lang="en-US" b="1" dirty="0" smtClean="0"/>
              <a:t>N.B.</a:t>
            </a:r>
            <a:r>
              <a:rPr lang="en-US" dirty="0" smtClean="0"/>
              <a:t> </a:t>
            </a:r>
            <a:r>
              <a:rPr lang="en-US" i="1" dirty="0" smtClean="0"/>
              <a:t>special appreciation</a:t>
            </a:r>
          </a:p>
          <a:p>
            <a:pPr>
              <a:lnSpc>
                <a:spcPct val="150000"/>
              </a:lnSpc>
            </a:pPr>
            <a:r>
              <a:rPr lang="en-US" i="1" dirty="0" smtClean="0"/>
              <a:t>To Galina </a:t>
            </a:r>
            <a:r>
              <a:rPr lang="en-US" i="1" dirty="0" err="1" smtClean="0"/>
              <a:t>Gorborukova</a:t>
            </a:r>
            <a:r>
              <a:rPr lang="en-US" i="1" dirty="0" smtClean="0"/>
              <a:t> and her</a:t>
            </a:r>
          </a:p>
          <a:p>
            <a:pPr>
              <a:lnSpc>
                <a:spcPct val="150000"/>
              </a:lnSpc>
            </a:pPr>
            <a:r>
              <a:rPr lang="en-US" i="1" dirty="0" smtClean="0"/>
              <a:t>Students at </a:t>
            </a:r>
            <a:r>
              <a:rPr lang="en-US" i="1" dirty="0" err="1" smtClean="0"/>
              <a:t>AUCA</a:t>
            </a:r>
            <a:endParaRPr lang="en-US" i="1" dirty="0" smtClean="0"/>
          </a:p>
          <a:p>
            <a:pPr>
              <a:lnSpc>
                <a:spcPct val="150000"/>
              </a:lnSpc>
            </a:pPr>
            <a:endParaRPr lang="en-US" dirty="0" smtClean="0"/>
          </a:p>
          <a:p>
            <a:pPr marL="0" indent="0">
              <a:lnSpc>
                <a:spcPct val="150000"/>
              </a:lnSpc>
              <a:buNone/>
            </a:pPr>
            <a:endParaRPr lang="en-US" dirty="0" smtClean="0"/>
          </a:p>
          <a:p>
            <a:pPr>
              <a:lnSpc>
                <a:spcPct val="150000"/>
              </a:lnSpc>
            </a:pPr>
            <a:endParaRPr lang="en-US" dirty="0" smtClean="0"/>
          </a:p>
        </p:txBody>
      </p:sp>
      <p:sp>
        <p:nvSpPr>
          <p:cNvPr id="4" name="Title 1"/>
          <p:cNvSpPr txBox="1">
            <a:spLocks/>
          </p:cNvSpPr>
          <p:nvPr/>
        </p:nvSpPr>
        <p:spPr>
          <a:xfrm>
            <a:off x="931863" y="988624"/>
            <a:ext cx="7583488" cy="59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200" dirty="0" smtClean="0">
                <a:solidFill>
                  <a:srgbClr val="7F7F7F"/>
                </a:solidFill>
              </a:rPr>
              <a:t>Collaboration, </a:t>
            </a:r>
            <a:r>
              <a:rPr lang="en-US" sz="3200" b="1" dirty="0" smtClean="0"/>
              <a:t>Tools</a:t>
            </a:r>
            <a:r>
              <a:rPr lang="en-US" sz="3200" dirty="0" smtClean="0">
                <a:solidFill>
                  <a:srgbClr val="7F7F7F"/>
                </a:solidFill>
              </a:rPr>
              <a:t>, Assessment</a:t>
            </a:r>
            <a:endParaRPr lang="en-US" sz="3200" dirty="0">
              <a:solidFill>
                <a:srgbClr val="7F7F7F"/>
              </a:solidFill>
            </a:endParaRPr>
          </a:p>
        </p:txBody>
      </p:sp>
      <p:pic>
        <p:nvPicPr>
          <p:cNvPr id="5" name="Picture 4" descr="IMG_799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1658" y="2923176"/>
            <a:ext cx="3513692" cy="34874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0442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0" fill="hold"/>
                                        <p:tgtEl>
                                          <p:spTgt spid="5"/>
                                        </p:tgtEl>
                                        <p:attrNameLst>
                                          <p:attrName>ppt_x</p:attrName>
                                        </p:attrNameLst>
                                      </p:cBhvr>
                                      <p:tavLst>
                                        <p:tav tm="0">
                                          <p:val>
                                            <p:strVal val="#ppt_x"/>
                                          </p:val>
                                        </p:tav>
                                        <p:tav tm="100000">
                                          <p:val>
                                            <p:strVal val="#ppt_x"/>
                                          </p:val>
                                        </p:tav>
                                      </p:tavLst>
                                    </p:anim>
                                    <p:anim calcmode="lin" valueType="num">
                                      <p:cBhvr additive="base">
                                        <p:cTn id="30" dur="2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44433"/>
            <a:ext cx="7583488" cy="597199"/>
          </a:xfrm>
        </p:spPr>
        <p:txBody>
          <a:bodyPr>
            <a:noAutofit/>
          </a:bodyPr>
          <a:lstStyle/>
          <a:p>
            <a:r>
              <a:rPr lang="en-US" sz="3200" dirty="0" smtClean="0"/>
              <a:t>Action Plan</a:t>
            </a:r>
            <a:endParaRPr lang="en-US" sz="3200" dirty="0"/>
          </a:p>
        </p:txBody>
      </p:sp>
      <p:sp>
        <p:nvSpPr>
          <p:cNvPr id="4" name="Title 1"/>
          <p:cNvSpPr txBox="1">
            <a:spLocks/>
          </p:cNvSpPr>
          <p:nvPr/>
        </p:nvSpPr>
        <p:spPr>
          <a:xfrm>
            <a:off x="931863" y="988624"/>
            <a:ext cx="7583488" cy="59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200" dirty="0" smtClean="0">
                <a:solidFill>
                  <a:srgbClr val="7F7F7F"/>
                </a:solidFill>
              </a:rPr>
              <a:t>Collaboration, </a:t>
            </a:r>
            <a:r>
              <a:rPr lang="en-US" sz="3200" b="1" dirty="0" smtClean="0"/>
              <a:t>Tools</a:t>
            </a:r>
            <a:r>
              <a:rPr lang="en-US" sz="3200" dirty="0" smtClean="0">
                <a:solidFill>
                  <a:srgbClr val="7F7F7F"/>
                </a:solidFill>
              </a:rPr>
              <a:t>, Assessment</a:t>
            </a:r>
            <a:endParaRPr lang="en-US" sz="3200" dirty="0">
              <a:solidFill>
                <a:srgbClr val="7F7F7F"/>
              </a:solidFill>
            </a:endParaRPr>
          </a:p>
        </p:txBody>
      </p:sp>
      <p:pic>
        <p:nvPicPr>
          <p:cNvPr id="7" name="Picture 6"/>
          <p:cNvPicPr>
            <a:picLocks noChangeAspect="1"/>
          </p:cNvPicPr>
          <p:nvPr/>
        </p:nvPicPr>
        <p:blipFill>
          <a:blip r:embed="rId2" cstate="print"/>
          <a:stretch>
            <a:fillRect/>
          </a:stretch>
        </p:blipFill>
        <p:spPr>
          <a:xfrm>
            <a:off x="917313" y="3963897"/>
            <a:ext cx="3102740" cy="555806"/>
          </a:xfrm>
          <a:prstGeom prst="rect">
            <a:avLst/>
          </a:prstGeom>
        </p:spPr>
      </p:pic>
      <p:pic>
        <p:nvPicPr>
          <p:cNvPr id="8" name="Picture 7"/>
          <p:cNvPicPr>
            <a:picLocks noChangeAspect="1"/>
          </p:cNvPicPr>
          <p:nvPr/>
        </p:nvPicPr>
        <p:blipFill>
          <a:blip r:embed="rId3" cstate="print"/>
          <a:stretch>
            <a:fillRect/>
          </a:stretch>
        </p:blipFill>
        <p:spPr>
          <a:xfrm>
            <a:off x="2367211" y="4600889"/>
            <a:ext cx="1652842" cy="1652842"/>
          </a:xfrm>
          <a:prstGeom prst="rect">
            <a:avLst/>
          </a:prstGeom>
        </p:spPr>
      </p:pic>
      <p:pic>
        <p:nvPicPr>
          <p:cNvPr id="9" name="Picture 8"/>
          <p:cNvPicPr>
            <a:picLocks noChangeAspect="1"/>
          </p:cNvPicPr>
          <p:nvPr/>
        </p:nvPicPr>
        <p:blipFill>
          <a:blip r:embed="rId4" cstate="print"/>
          <a:stretch>
            <a:fillRect/>
          </a:stretch>
        </p:blipFill>
        <p:spPr>
          <a:xfrm>
            <a:off x="5869354" y="4082653"/>
            <a:ext cx="1389754" cy="1375645"/>
          </a:xfrm>
          <a:prstGeom prst="rect">
            <a:avLst/>
          </a:prstGeom>
        </p:spPr>
      </p:pic>
      <p:pic>
        <p:nvPicPr>
          <p:cNvPr id="10" name="Picture 9"/>
          <p:cNvPicPr>
            <a:picLocks noChangeAspect="1"/>
          </p:cNvPicPr>
          <p:nvPr/>
        </p:nvPicPr>
        <p:blipFill>
          <a:blip r:embed="rId5" cstate="print"/>
          <a:stretch>
            <a:fillRect/>
          </a:stretch>
        </p:blipFill>
        <p:spPr>
          <a:xfrm>
            <a:off x="4237327" y="5680233"/>
            <a:ext cx="3354118" cy="629303"/>
          </a:xfrm>
          <a:prstGeom prst="rect">
            <a:avLst/>
          </a:prstGeom>
        </p:spPr>
      </p:pic>
      <p:pic>
        <p:nvPicPr>
          <p:cNvPr id="11" name="Picture 10"/>
          <p:cNvPicPr>
            <a:picLocks noChangeAspect="1"/>
          </p:cNvPicPr>
          <p:nvPr/>
        </p:nvPicPr>
        <p:blipFill>
          <a:blip r:embed="rId6" cstate="print"/>
          <a:stretch>
            <a:fillRect/>
          </a:stretch>
        </p:blipFill>
        <p:spPr>
          <a:xfrm>
            <a:off x="6626963" y="2346665"/>
            <a:ext cx="1735988" cy="1735988"/>
          </a:xfrm>
          <a:prstGeom prst="rect">
            <a:avLst/>
          </a:prstGeom>
        </p:spPr>
      </p:pic>
      <p:pic>
        <p:nvPicPr>
          <p:cNvPr id="12" name="Picture 11"/>
          <p:cNvPicPr>
            <a:picLocks noChangeAspect="1"/>
          </p:cNvPicPr>
          <p:nvPr/>
        </p:nvPicPr>
        <p:blipFill>
          <a:blip r:embed="rId7" cstate="print"/>
          <a:stretch>
            <a:fillRect/>
          </a:stretch>
        </p:blipFill>
        <p:spPr>
          <a:xfrm>
            <a:off x="817811" y="4640831"/>
            <a:ext cx="1549400" cy="1612900"/>
          </a:xfrm>
          <a:prstGeom prst="rect">
            <a:avLst/>
          </a:prstGeom>
        </p:spPr>
      </p:pic>
      <p:pic>
        <p:nvPicPr>
          <p:cNvPr id="13" name="Picture 12"/>
          <p:cNvPicPr>
            <a:picLocks noChangeAspect="1"/>
          </p:cNvPicPr>
          <p:nvPr/>
        </p:nvPicPr>
        <p:blipFill>
          <a:blip r:embed="rId8" cstate="print"/>
          <a:stretch>
            <a:fillRect/>
          </a:stretch>
        </p:blipFill>
        <p:spPr>
          <a:xfrm>
            <a:off x="779463" y="2878087"/>
            <a:ext cx="971614" cy="971614"/>
          </a:xfrm>
          <a:prstGeom prst="rect">
            <a:avLst/>
          </a:prstGeom>
        </p:spPr>
      </p:pic>
      <p:pic>
        <p:nvPicPr>
          <p:cNvPr id="14" name="Picture 13"/>
          <p:cNvPicPr>
            <a:picLocks noChangeAspect="1"/>
          </p:cNvPicPr>
          <p:nvPr/>
        </p:nvPicPr>
        <p:blipFill>
          <a:blip r:embed="rId9" cstate="print"/>
          <a:stretch>
            <a:fillRect/>
          </a:stretch>
        </p:blipFill>
        <p:spPr>
          <a:xfrm>
            <a:off x="4237327" y="3033687"/>
            <a:ext cx="1632027" cy="1632027"/>
          </a:xfrm>
          <a:prstGeom prst="rect">
            <a:avLst/>
          </a:prstGeom>
        </p:spPr>
      </p:pic>
      <p:pic>
        <p:nvPicPr>
          <p:cNvPr id="15" name="Picture 14"/>
          <p:cNvPicPr>
            <a:picLocks noChangeAspect="1"/>
          </p:cNvPicPr>
          <p:nvPr/>
        </p:nvPicPr>
        <p:blipFill>
          <a:blip r:embed="rId10" cstate="print"/>
          <a:stretch>
            <a:fillRect/>
          </a:stretch>
        </p:blipFill>
        <p:spPr>
          <a:xfrm>
            <a:off x="2592021" y="2478614"/>
            <a:ext cx="1264850" cy="1264850"/>
          </a:xfrm>
          <a:prstGeom prst="rect">
            <a:avLst/>
          </a:prstGeom>
        </p:spPr>
      </p:pic>
    </p:spTree>
    <p:extLst>
      <p:ext uri="{BB962C8B-B14F-4D97-AF65-F5344CB8AC3E}">
        <p14:creationId xmlns:p14="http://schemas.microsoft.com/office/powerpoint/2010/main" val="4145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6"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1+#ppt_w/2"/>
                                          </p:val>
                                        </p:tav>
                                        <p:tav tm="100000">
                                          <p:val>
                                            <p:strVal val="#ppt_x"/>
                                          </p:val>
                                        </p:tav>
                                      </p:tavLst>
                                    </p:anim>
                                    <p:anim calcmode="lin" valueType="num">
                                      <p:cBhvr additive="base">
                                        <p:cTn id="33" dur="10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43033"/>
            <a:ext cx="7583488" cy="597199"/>
          </a:xfrm>
        </p:spPr>
        <p:txBody>
          <a:bodyPr>
            <a:noAutofit/>
          </a:bodyPr>
          <a:lstStyle/>
          <a:p>
            <a:r>
              <a:rPr lang="en-US" sz="3200" dirty="0"/>
              <a:t>Student-centered </a:t>
            </a:r>
            <a:r>
              <a:rPr lang="en-US" sz="3200" dirty="0" smtClean="0"/>
              <a:t>Teaching </a:t>
            </a:r>
            <a:r>
              <a:rPr lang="en-US" sz="3200" dirty="0"/>
              <a:t>and </a:t>
            </a:r>
            <a:r>
              <a:rPr lang="en-US" sz="3200" dirty="0" smtClean="0"/>
              <a:t>Learning </a:t>
            </a:r>
            <a:endParaRPr lang="en-US" sz="3200"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smtClean="0"/>
              <a:t>Most effective pedagogy surpassing conventional lecture-based teaching: enhancing active learning &amp; critical thinking</a:t>
            </a:r>
          </a:p>
          <a:p>
            <a:pPr>
              <a:lnSpc>
                <a:spcPct val="150000"/>
              </a:lnSpc>
            </a:pPr>
            <a:r>
              <a:rPr lang="en-US" dirty="0" smtClean="0"/>
              <a:t>Enables students to acquire and use innovative learning strategies</a:t>
            </a:r>
          </a:p>
          <a:p>
            <a:pPr>
              <a:lnSpc>
                <a:spcPct val="150000"/>
              </a:lnSpc>
            </a:pPr>
            <a:r>
              <a:rPr lang="en-US" dirty="0" smtClean="0"/>
              <a:t>Facilitated by the Emergence </a:t>
            </a:r>
            <a:r>
              <a:rPr lang="en-US" dirty="0"/>
              <a:t>of N</a:t>
            </a:r>
            <a:r>
              <a:rPr lang="en-US" dirty="0" smtClean="0"/>
              <a:t>ew </a:t>
            </a:r>
            <a:r>
              <a:rPr lang="en-US" dirty="0"/>
              <a:t>L</a:t>
            </a:r>
            <a:r>
              <a:rPr lang="en-US" dirty="0" smtClean="0"/>
              <a:t>earning </a:t>
            </a:r>
            <a:r>
              <a:rPr lang="en-US" dirty="0"/>
              <a:t>T</a:t>
            </a:r>
            <a:r>
              <a:rPr lang="en-US" dirty="0" smtClean="0"/>
              <a:t>echnologies </a:t>
            </a:r>
          </a:p>
          <a:p>
            <a:pPr>
              <a:lnSpc>
                <a:spcPct val="150000"/>
              </a:lnSpc>
            </a:pPr>
            <a:r>
              <a:rPr lang="en-US" dirty="0" smtClean="0"/>
              <a:t>Enables students to acquire New 21</a:t>
            </a:r>
            <a:r>
              <a:rPr lang="en-US" baseline="30000" dirty="0" smtClean="0"/>
              <a:t>st</a:t>
            </a:r>
            <a:r>
              <a:rPr lang="en-US" dirty="0" smtClean="0"/>
              <a:t> Century Skills Required </a:t>
            </a:r>
            <a:r>
              <a:rPr lang="en-US" dirty="0"/>
              <a:t>by </a:t>
            </a:r>
            <a:r>
              <a:rPr lang="en-US" dirty="0" smtClean="0"/>
              <a:t>Employers</a:t>
            </a:r>
          </a:p>
        </p:txBody>
      </p:sp>
    </p:spTree>
    <p:extLst>
      <p:ext uri="{BB962C8B-B14F-4D97-AF65-F5344CB8AC3E}">
        <p14:creationId xmlns:p14="http://schemas.microsoft.com/office/powerpoint/2010/main" val="59616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44433"/>
            <a:ext cx="7583488" cy="597199"/>
          </a:xfrm>
        </p:spPr>
        <p:txBody>
          <a:bodyPr>
            <a:noAutofit/>
          </a:bodyPr>
          <a:lstStyle/>
          <a:p>
            <a:r>
              <a:rPr lang="en-US" sz="3200" dirty="0" smtClean="0"/>
              <a:t>Action Plan</a:t>
            </a:r>
            <a:endParaRPr lang="en-US" sz="3200" dirty="0"/>
          </a:p>
        </p:txBody>
      </p:sp>
      <p:sp>
        <p:nvSpPr>
          <p:cNvPr id="3" name="Content Placeholder 2"/>
          <p:cNvSpPr>
            <a:spLocks noGrp="1"/>
          </p:cNvSpPr>
          <p:nvPr>
            <p:ph idx="1"/>
          </p:nvPr>
        </p:nvSpPr>
        <p:spPr>
          <a:xfrm>
            <a:off x="264405" y="2280492"/>
            <a:ext cx="8714342" cy="3756771"/>
          </a:xfrm>
        </p:spPr>
        <p:txBody>
          <a:bodyPr>
            <a:normAutofit fontScale="55000" lnSpcReduction="20000"/>
          </a:bodyPr>
          <a:lstStyle/>
          <a:p>
            <a:pPr>
              <a:lnSpc>
                <a:spcPct val="150000"/>
              </a:lnSpc>
            </a:pPr>
            <a:r>
              <a:rPr lang="en-US" sz="2900" dirty="0" smtClean="0"/>
              <a:t>Students are required to work in groups of maximum 4</a:t>
            </a:r>
          </a:p>
          <a:p>
            <a:pPr>
              <a:lnSpc>
                <a:spcPct val="150000"/>
              </a:lnSpc>
            </a:pPr>
            <a:r>
              <a:rPr lang="en-US" sz="2900" dirty="0" smtClean="0"/>
              <a:t>10% of final on individual active class participation</a:t>
            </a:r>
          </a:p>
          <a:p>
            <a:pPr>
              <a:lnSpc>
                <a:spcPct val="150000"/>
              </a:lnSpc>
            </a:pPr>
            <a:r>
              <a:rPr lang="en-US" sz="2900" dirty="0" smtClean="0"/>
              <a:t>20% of final grade on individual assignment: annotated bibliography</a:t>
            </a:r>
          </a:p>
          <a:p>
            <a:pPr>
              <a:lnSpc>
                <a:spcPct val="150000"/>
              </a:lnSpc>
            </a:pPr>
            <a:r>
              <a:rPr lang="en-US" sz="2900" dirty="0" smtClean="0"/>
              <a:t>70% of final grade on collaborative group produced and submitted written text and multimedia content assignments: 500 and 2,000 word essays PLUS 5 and 10 minutes multimedia presentations </a:t>
            </a:r>
          </a:p>
          <a:p>
            <a:pPr>
              <a:lnSpc>
                <a:spcPct val="150000"/>
              </a:lnSpc>
            </a:pPr>
            <a:r>
              <a:rPr lang="en-US" sz="2900" b="1" dirty="0" smtClean="0"/>
              <a:t>N.B.</a:t>
            </a:r>
            <a:r>
              <a:rPr lang="en-US" sz="2900" dirty="0" smtClean="0"/>
              <a:t> </a:t>
            </a:r>
            <a:r>
              <a:rPr lang="en-US" sz="2900" b="1" dirty="0" smtClean="0"/>
              <a:t>WIKI enables faculty to monitor in great detail the contribution of each student to group work and thus accordingly award grades</a:t>
            </a:r>
          </a:p>
          <a:p>
            <a:pPr>
              <a:lnSpc>
                <a:spcPct val="150000"/>
              </a:lnSpc>
            </a:pPr>
            <a:r>
              <a:rPr lang="en-US" sz="2900" dirty="0" smtClean="0"/>
              <a:t>Grading rubric includes academic and technical objectives</a:t>
            </a:r>
          </a:p>
          <a:p>
            <a:pPr>
              <a:lnSpc>
                <a:spcPct val="150000"/>
              </a:lnSpc>
            </a:pPr>
            <a:endParaRPr lang="en-US" dirty="0" smtClean="0"/>
          </a:p>
        </p:txBody>
      </p:sp>
      <p:sp>
        <p:nvSpPr>
          <p:cNvPr id="4" name="Title 1"/>
          <p:cNvSpPr txBox="1">
            <a:spLocks/>
          </p:cNvSpPr>
          <p:nvPr/>
        </p:nvSpPr>
        <p:spPr>
          <a:xfrm>
            <a:off x="931863" y="988624"/>
            <a:ext cx="7583488" cy="59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200" dirty="0" smtClean="0">
                <a:solidFill>
                  <a:srgbClr val="7F7F7F"/>
                </a:solidFill>
              </a:rPr>
              <a:t>Collaboration, Tools, </a:t>
            </a:r>
            <a:r>
              <a:rPr lang="en-US" sz="3200" b="1" dirty="0" smtClean="0"/>
              <a:t>Assessment</a:t>
            </a:r>
            <a:endParaRPr lang="en-US" sz="3200" b="1" dirty="0"/>
          </a:p>
        </p:txBody>
      </p:sp>
    </p:spTree>
    <p:extLst>
      <p:ext uri="{BB962C8B-B14F-4D97-AF65-F5344CB8AC3E}">
        <p14:creationId xmlns:p14="http://schemas.microsoft.com/office/powerpoint/2010/main" val="277602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9463" y="244433"/>
            <a:ext cx="7583488" cy="597199"/>
          </a:xfrm>
        </p:spPr>
        <p:txBody>
          <a:bodyPr>
            <a:noAutofit/>
          </a:bodyPr>
          <a:lstStyle/>
          <a:p>
            <a:r>
              <a:rPr lang="en-US" sz="3200" dirty="0" smtClean="0"/>
              <a:t>End of Semester Student Evaluation</a:t>
            </a:r>
            <a:endParaRPr lang="en-US" sz="3200" dirty="0"/>
          </a:p>
        </p:txBody>
      </p:sp>
      <p:sp>
        <p:nvSpPr>
          <p:cNvPr id="3" name="Content Placeholder 2"/>
          <p:cNvSpPr>
            <a:spLocks noGrp="1"/>
          </p:cNvSpPr>
          <p:nvPr>
            <p:ph idx="1"/>
          </p:nvPr>
        </p:nvSpPr>
        <p:spPr>
          <a:xfrm>
            <a:off x="739775" y="2258458"/>
            <a:ext cx="7662864" cy="3778805"/>
          </a:xfrm>
        </p:spPr>
        <p:txBody>
          <a:bodyPr>
            <a:normAutofit/>
          </a:bodyPr>
          <a:lstStyle/>
          <a:p>
            <a:r>
              <a:rPr lang="en-US" dirty="0" smtClean="0"/>
              <a:t>University administered end of semester instructor and course evaluation produced very positive feed back</a:t>
            </a:r>
          </a:p>
          <a:p>
            <a:r>
              <a:rPr lang="en-US" dirty="0" smtClean="0"/>
              <a:t>Instructor: 4.85 (mean) on a scale of 5</a:t>
            </a:r>
          </a:p>
          <a:p>
            <a:r>
              <a:rPr lang="en-US" dirty="0" smtClean="0"/>
              <a:t>Course: 4.75 (mean) on a scale of 5</a:t>
            </a:r>
          </a:p>
          <a:p>
            <a:r>
              <a:rPr lang="en-US" dirty="0" smtClean="0"/>
              <a:t>Technical Support (TA) also received positive feedback</a:t>
            </a:r>
          </a:p>
          <a:p>
            <a:r>
              <a:rPr lang="en-US" b="1" dirty="0" smtClean="0"/>
              <a:t>CONCLUSION</a:t>
            </a:r>
            <a:r>
              <a:rPr lang="en-US" dirty="0" smtClean="0"/>
              <a:t>: Despite extra work load students enjoyed conducting original research and producing multimedia content as their assignments.</a:t>
            </a:r>
            <a:endParaRPr lang="en-US" dirty="0"/>
          </a:p>
        </p:txBody>
      </p:sp>
    </p:spTree>
    <p:extLst>
      <p:ext uri="{BB962C8B-B14F-4D97-AF65-F5344CB8AC3E}">
        <p14:creationId xmlns:p14="http://schemas.microsoft.com/office/powerpoint/2010/main" val="55405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r>
              <a:rPr lang="en-US" dirty="0" smtClean="0"/>
              <a:t>Pandeli Glavanis</a:t>
            </a:r>
          </a:p>
          <a:p>
            <a:pPr marL="0" indent="0" algn="ctr">
              <a:buNone/>
            </a:pPr>
            <a:r>
              <a:rPr lang="en-US" sz="1800" dirty="0" smtClean="0">
                <a:hlinkClick r:id="rId2"/>
              </a:rPr>
              <a:t>pandeli@aucegypt.edu</a:t>
            </a:r>
            <a:endParaRPr lang="en-US" sz="1800" dirty="0" smtClean="0"/>
          </a:p>
          <a:p>
            <a:pPr marL="0" indent="0" algn="ctr">
              <a:buNone/>
            </a:pPr>
            <a:r>
              <a:rPr lang="en-US" dirty="0" smtClean="0"/>
              <a:t>Ahmad Zorkani</a:t>
            </a:r>
          </a:p>
          <a:p>
            <a:pPr marL="0" indent="0" algn="ctr">
              <a:buNone/>
            </a:pPr>
            <a:r>
              <a:rPr lang="en-US" sz="1800" dirty="0">
                <a:hlinkClick r:id="rId3"/>
              </a:rPr>
              <a:t>a</a:t>
            </a:r>
            <a:r>
              <a:rPr lang="en-US" sz="1800" dirty="0" smtClean="0">
                <a:hlinkClick r:id="rId3"/>
              </a:rPr>
              <a:t>hmad.zorkani@aucegypt.edu</a:t>
            </a:r>
            <a:endParaRPr lang="en-US" sz="1800" dirty="0" smtClean="0"/>
          </a:p>
          <a:p>
            <a:pPr marL="0" indent="0" algn="ctr">
              <a:buNone/>
            </a:pPr>
            <a:endParaRPr lang="en-US" dirty="0" smtClean="0"/>
          </a:p>
          <a:p>
            <a:pPr marL="0" indent="0" algn="ctr">
              <a:buNone/>
            </a:pPr>
            <a:r>
              <a:rPr lang="en-US" dirty="0" smtClean="0">
                <a:hlinkClick r:id="rId4"/>
              </a:rPr>
              <a:t>www.aucegypt.edu/llt/clt</a:t>
            </a:r>
            <a:endParaRPr lang="en-US" dirty="0" smtClean="0"/>
          </a:p>
          <a:p>
            <a:pPr marL="0" indent="0" algn="ctr">
              <a:buNone/>
            </a:pPr>
            <a:endParaRPr lang="en-US" dirty="0" smtClean="0"/>
          </a:p>
        </p:txBody>
      </p:sp>
      <p:pic>
        <p:nvPicPr>
          <p:cNvPr id="4" name="Picture 3" descr="CLT-logo-296-solid-conv_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148" y="3421307"/>
            <a:ext cx="9144000" cy="6461615"/>
          </a:xfrm>
          <a:prstGeom prst="rect">
            <a:avLst/>
          </a:prstGeom>
        </p:spPr>
      </p:pic>
    </p:spTree>
    <p:extLst>
      <p:ext uri="{BB962C8B-B14F-4D97-AF65-F5344CB8AC3E}">
        <p14:creationId xmlns:p14="http://schemas.microsoft.com/office/powerpoint/2010/main" val="1050442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1390" y="543033"/>
            <a:ext cx="7761743" cy="59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200" dirty="0" smtClean="0"/>
              <a:t>Inspiration, Limitation, The Challenge</a:t>
            </a:r>
            <a:endParaRPr lang="en-US" sz="3200" dirty="0"/>
          </a:p>
        </p:txBody>
      </p:sp>
      <p:sp>
        <p:nvSpPr>
          <p:cNvPr id="5" name="Content Placeholder 4"/>
          <p:cNvSpPr>
            <a:spLocks noGrp="1"/>
          </p:cNvSpPr>
          <p:nvPr>
            <p:ph idx="1"/>
          </p:nvPr>
        </p:nvSpPr>
        <p:spPr>
          <a:xfrm>
            <a:off x="739775" y="2412694"/>
            <a:ext cx="7884402" cy="3624569"/>
          </a:xfrm>
        </p:spPr>
        <p:txBody>
          <a:bodyPr>
            <a:normAutofit/>
          </a:bodyPr>
          <a:lstStyle/>
          <a:p>
            <a:r>
              <a:rPr lang="en-US" dirty="0" smtClean="0"/>
              <a:t>This presentation will focus on </a:t>
            </a:r>
            <a:r>
              <a:rPr lang="en-US" b="1" dirty="0" smtClean="0"/>
              <a:t>Classroom-Action Research </a:t>
            </a:r>
            <a:r>
              <a:rPr lang="en-US" dirty="0" smtClean="0"/>
              <a:t>(CAR) conducted in one undergraduate course at the American University in Cairo in Spring 2013.</a:t>
            </a:r>
          </a:p>
          <a:p>
            <a:r>
              <a:rPr lang="en-US" b="1" i="1" dirty="0" smtClean="0"/>
              <a:t>Sociology 203: Social Problems of the Middle East</a:t>
            </a:r>
          </a:p>
          <a:p>
            <a:r>
              <a:rPr lang="en-US" dirty="0" smtClean="0"/>
              <a:t>Close collaboration between a faculty member, a Multimedia expert, and students.</a:t>
            </a:r>
          </a:p>
          <a:p>
            <a:r>
              <a:rPr lang="en-US" dirty="0" smtClean="0"/>
              <a:t>Introduced new learning technologies in the teaching and learning process</a:t>
            </a:r>
            <a:endParaRPr lang="en-US" dirty="0"/>
          </a:p>
        </p:txBody>
      </p:sp>
    </p:spTree>
    <p:extLst>
      <p:ext uri="{BB962C8B-B14F-4D97-AF65-F5344CB8AC3E}">
        <p14:creationId xmlns:p14="http://schemas.microsoft.com/office/powerpoint/2010/main" val="394471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39775" y="2214390"/>
            <a:ext cx="7662864" cy="4032174"/>
          </a:xfrm>
        </p:spPr>
        <p:txBody>
          <a:bodyPr>
            <a:normAutofit/>
          </a:bodyPr>
          <a:lstStyle/>
          <a:p>
            <a:pPr>
              <a:lnSpc>
                <a:spcPct val="110000"/>
              </a:lnSpc>
            </a:pPr>
            <a:r>
              <a:rPr lang="en-US" dirty="0" smtClean="0"/>
              <a:t>Over several years class assignments in my undergraduate and graduate courses required a community-based learning project and a multimedia final presentation.</a:t>
            </a:r>
          </a:p>
          <a:p>
            <a:pPr>
              <a:lnSpc>
                <a:spcPct val="110000"/>
              </a:lnSpc>
            </a:pPr>
            <a:r>
              <a:rPr lang="en-US" dirty="0" smtClean="0"/>
              <a:t>Fall 2012 collaboration between my </a:t>
            </a:r>
            <a:r>
              <a:rPr lang="en-US" dirty="0" err="1" smtClean="0"/>
              <a:t>AUC</a:t>
            </a:r>
            <a:r>
              <a:rPr lang="en-US" dirty="0" smtClean="0"/>
              <a:t>  graduate course </a:t>
            </a:r>
            <a:r>
              <a:rPr lang="en-US" b="1" i="1" dirty="0" smtClean="0"/>
              <a:t>POLS504: Research Methods in Political Science </a:t>
            </a:r>
            <a:r>
              <a:rPr lang="en-US" dirty="0" smtClean="0"/>
              <a:t>and a Cap-Stone course in Multimedia at Cabrini College, USA</a:t>
            </a:r>
          </a:p>
          <a:p>
            <a:pPr>
              <a:lnSpc>
                <a:spcPct val="110000"/>
              </a:lnSpc>
            </a:pPr>
            <a:r>
              <a:rPr lang="en-US" dirty="0" smtClean="0"/>
              <a:t>Produced a multimedia output (web site) that has been awarded </a:t>
            </a:r>
            <a:r>
              <a:rPr lang="en-US" b="1" u="sng" dirty="0" smtClean="0"/>
              <a:t>four major </a:t>
            </a:r>
            <a:r>
              <a:rPr lang="en-US" dirty="0" smtClean="0"/>
              <a:t>distinctions up to now</a:t>
            </a:r>
          </a:p>
          <a:p>
            <a:pPr>
              <a:lnSpc>
                <a:spcPct val="110000"/>
              </a:lnSpc>
            </a:pPr>
            <a:r>
              <a:rPr lang="en-US" b="1" dirty="0" smtClean="0"/>
              <a:t>N.B</a:t>
            </a:r>
            <a:r>
              <a:rPr lang="en-US" b="1" i="1" dirty="0" smtClean="0"/>
              <a:t>.</a:t>
            </a:r>
            <a:r>
              <a:rPr lang="en-US" i="1" dirty="0" smtClean="0"/>
              <a:t> special appreciation to Cathy </a:t>
            </a:r>
            <a:r>
              <a:rPr lang="en-US" i="1" dirty="0" err="1" smtClean="0"/>
              <a:t>Yungmann</a:t>
            </a:r>
            <a:r>
              <a:rPr lang="en-US" i="1" dirty="0" smtClean="0"/>
              <a:t> and her students at Cabrini College for the excellent Multimedia Creation</a:t>
            </a:r>
          </a:p>
          <a:p>
            <a:pPr>
              <a:lnSpc>
                <a:spcPct val="150000"/>
              </a:lnSpc>
            </a:pPr>
            <a:endParaRPr lang="en-US" dirty="0" smtClean="0"/>
          </a:p>
          <a:p>
            <a:pPr>
              <a:lnSpc>
                <a:spcPct val="150000"/>
              </a:lnSpc>
            </a:pPr>
            <a:endParaRPr lang="en-US" dirty="0" smtClean="0"/>
          </a:p>
          <a:p>
            <a:pPr>
              <a:lnSpc>
                <a:spcPct val="150000"/>
              </a:lnSpc>
            </a:pPr>
            <a:endParaRPr lang="en-US" dirty="0" smtClean="0"/>
          </a:p>
          <a:p>
            <a:pPr>
              <a:lnSpc>
                <a:spcPct val="150000"/>
              </a:lnSpc>
            </a:pPr>
            <a:endParaRPr lang="en-US" dirty="0" smtClean="0"/>
          </a:p>
        </p:txBody>
      </p:sp>
      <p:sp>
        <p:nvSpPr>
          <p:cNvPr id="8" name="Title 1"/>
          <p:cNvSpPr txBox="1">
            <a:spLocks/>
          </p:cNvSpPr>
          <p:nvPr/>
        </p:nvSpPr>
        <p:spPr>
          <a:xfrm>
            <a:off x="691390" y="543033"/>
            <a:ext cx="7761743" cy="59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200" b="1" dirty="0" smtClean="0"/>
              <a:t>Inspiration</a:t>
            </a:r>
            <a:r>
              <a:rPr lang="en-US" sz="3200" dirty="0" smtClean="0">
                <a:solidFill>
                  <a:srgbClr val="7F7F7F"/>
                </a:solidFill>
              </a:rPr>
              <a:t>, Limitation, The Challenge</a:t>
            </a:r>
            <a:endParaRPr lang="en-US" sz="3200" dirty="0">
              <a:solidFill>
                <a:srgbClr val="7F7F7F"/>
              </a:solidFill>
            </a:endParaRPr>
          </a:p>
        </p:txBody>
      </p:sp>
    </p:spTree>
    <p:extLst>
      <p:ext uri="{BB962C8B-B14F-4D97-AF65-F5344CB8AC3E}">
        <p14:creationId xmlns:p14="http://schemas.microsoft.com/office/powerpoint/2010/main" val="369256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DISTINCTIONS</a:t>
            </a:r>
            <a:endParaRPr lang="en-US" dirty="0"/>
          </a:p>
        </p:txBody>
      </p:sp>
      <p:sp>
        <p:nvSpPr>
          <p:cNvPr id="3" name="Content Placeholder 2"/>
          <p:cNvSpPr>
            <a:spLocks noGrp="1"/>
          </p:cNvSpPr>
          <p:nvPr>
            <p:ph idx="1"/>
          </p:nvPr>
        </p:nvSpPr>
        <p:spPr>
          <a:xfrm>
            <a:off x="739775" y="2357610"/>
            <a:ext cx="7662864" cy="3679653"/>
          </a:xfrm>
        </p:spPr>
        <p:txBody>
          <a:bodyPr>
            <a:normAutofit fontScale="92500"/>
          </a:bodyPr>
          <a:lstStyle/>
          <a:p>
            <a:pPr marL="457200" lvl="0" indent="-457200">
              <a:buFont typeface="+mj-lt"/>
              <a:buAutoNum type="arabicPeriod"/>
            </a:pPr>
            <a:r>
              <a:rPr lang="en-US" dirty="0" smtClean="0"/>
              <a:t>College Media Association (CMA) Pinnacle Award for Best Multimedia Feature Presentation;</a:t>
            </a:r>
          </a:p>
          <a:p>
            <a:pPr marL="457200" lvl="0" indent="-457200">
              <a:buFont typeface="+mj-lt"/>
              <a:buAutoNum type="arabicPeriod"/>
            </a:pPr>
            <a:r>
              <a:rPr lang="en-US" dirty="0" smtClean="0"/>
              <a:t>2013 Communicator Award of Distinction</a:t>
            </a:r>
            <a:r>
              <a:rPr lang="en-US" b="1" dirty="0" smtClean="0"/>
              <a:t> </a:t>
            </a:r>
            <a:r>
              <a:rPr lang="en-US" dirty="0" smtClean="0"/>
              <a:t>in the Student Website category given by the International Academy of Visual Arts;</a:t>
            </a:r>
          </a:p>
          <a:p>
            <a:pPr marL="457200" lvl="0" indent="-457200">
              <a:buFont typeface="+mj-lt"/>
              <a:buAutoNum type="arabicPeriod"/>
            </a:pPr>
            <a:r>
              <a:rPr lang="en-US" dirty="0" smtClean="0"/>
              <a:t>2013 Best Practices in Teaching With Tools and Technologies awarded to Cathy </a:t>
            </a:r>
            <a:r>
              <a:rPr lang="en-US" dirty="0" err="1" smtClean="0"/>
              <a:t>Yungmann</a:t>
            </a:r>
            <a:r>
              <a:rPr lang="en-US" dirty="0" smtClean="0"/>
              <a:t> by the Association for Education in Journalism and Mass Communication (</a:t>
            </a:r>
            <a:r>
              <a:rPr lang="en-US" dirty="0" err="1" smtClean="0"/>
              <a:t>AEJMC</a:t>
            </a:r>
            <a:r>
              <a:rPr lang="en-US" dirty="0" smtClean="0"/>
              <a:t>). </a:t>
            </a:r>
          </a:p>
          <a:p>
            <a:pPr marL="457200" lvl="0" indent="-457200">
              <a:buFont typeface="+mj-lt"/>
              <a:buAutoNum type="arabicPeriod"/>
            </a:pPr>
            <a:r>
              <a:rPr lang="en-US" dirty="0" smtClean="0"/>
              <a:t>A Prototype for Global Student Journalism: Covering Conflict Without Going There" for the Scholarship of Application Competition organized by the Research Committee of the Association for Education in Journalism and Mass Communication (</a:t>
            </a:r>
            <a:r>
              <a:rPr lang="en-US" dirty="0" err="1" smtClean="0"/>
              <a:t>AEJMC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bs.org/mediashift/YouthVoicesRiseWebHomepage"/>
          <p:cNvPicPr>
            <a:picLocks noChangeAspect="1" noChangeArrowheads="1"/>
          </p:cNvPicPr>
          <p:nvPr/>
        </p:nvPicPr>
        <p:blipFill>
          <a:blip r:embed="rId2" cstate="print"/>
          <a:srcRect/>
          <a:stretch>
            <a:fillRect/>
          </a:stretch>
        </p:blipFill>
        <p:spPr bwMode="auto">
          <a:xfrm>
            <a:off x="1" y="1134737"/>
            <a:ext cx="9144000" cy="5541485"/>
          </a:xfrm>
          <a:prstGeom prst="rect">
            <a:avLst/>
          </a:prstGeom>
          <a:noFill/>
        </p:spPr>
      </p:pic>
      <p:sp>
        <p:nvSpPr>
          <p:cNvPr id="5" name="TextBox 4"/>
          <p:cNvSpPr txBox="1"/>
          <p:nvPr/>
        </p:nvSpPr>
        <p:spPr>
          <a:xfrm>
            <a:off x="1395497" y="187287"/>
            <a:ext cx="6372865" cy="646331"/>
          </a:xfrm>
          <a:prstGeom prst="rect">
            <a:avLst/>
          </a:prstGeom>
          <a:noFill/>
        </p:spPr>
        <p:txBody>
          <a:bodyPr wrap="square" rtlCol="0">
            <a:spAutoFit/>
          </a:bodyPr>
          <a:lstStyle/>
          <a:p>
            <a:r>
              <a:rPr lang="en-US" b="1" dirty="0" smtClean="0">
                <a:solidFill>
                  <a:schemeClr val="bg1"/>
                </a:solidFill>
              </a:rPr>
              <a:t>AWARD WINNING STUDENT CONTENT CREATION</a:t>
            </a:r>
          </a:p>
          <a:p>
            <a:pPr algn="ctr"/>
            <a:r>
              <a:rPr lang="en-US" b="1" dirty="0" smtClean="0">
                <a:solidFill>
                  <a:schemeClr val="bg1"/>
                </a:solidFill>
              </a:rPr>
              <a:t>http://youthvoicesrise.com </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100" fill="hold"/>
                                        <p:tgtEl>
                                          <p:spTgt spid="1026"/>
                                        </p:tgtEl>
                                        <p:attrNameLst>
                                          <p:attrName>ppt_x</p:attrName>
                                        </p:attrNameLst>
                                      </p:cBhvr>
                                      <p:tavLst>
                                        <p:tav tm="0">
                                          <p:val>
                                            <p:strVal val="#ppt_x"/>
                                          </p:val>
                                        </p:tav>
                                        <p:tav tm="100000">
                                          <p:val>
                                            <p:strVal val="#ppt_x"/>
                                          </p:val>
                                        </p:tav>
                                      </p:tavLst>
                                    </p:anim>
                                    <p:anim calcmode="lin" valueType="num">
                                      <p:cBhvr additive="base">
                                        <p:cTn id="8" dur="21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DERIVED</a:t>
            </a:r>
            <a:endParaRPr lang="en-US" dirty="0"/>
          </a:p>
        </p:txBody>
      </p:sp>
      <p:sp>
        <p:nvSpPr>
          <p:cNvPr id="3" name="Content Placeholder 2"/>
          <p:cNvSpPr>
            <a:spLocks noGrp="1"/>
          </p:cNvSpPr>
          <p:nvPr>
            <p:ph idx="1"/>
          </p:nvPr>
        </p:nvSpPr>
        <p:spPr/>
        <p:txBody>
          <a:bodyPr>
            <a:normAutofit/>
          </a:bodyPr>
          <a:lstStyle/>
          <a:p>
            <a:r>
              <a:rPr lang="en-US" dirty="0" smtClean="0"/>
              <a:t>As Cathy </a:t>
            </a:r>
            <a:r>
              <a:rPr lang="en-US" dirty="0" err="1" smtClean="0"/>
              <a:t>Youngmann</a:t>
            </a:r>
            <a:r>
              <a:rPr lang="en-US" dirty="0" smtClean="0"/>
              <a:t>, (</a:t>
            </a:r>
            <a:r>
              <a:rPr lang="en-US" dirty="0" err="1" smtClean="0"/>
              <a:t>Youngmann</a:t>
            </a:r>
            <a:r>
              <a:rPr lang="en-US" dirty="0" smtClean="0"/>
              <a:t>, 2013) noted </a:t>
            </a:r>
          </a:p>
          <a:p>
            <a:r>
              <a:rPr lang="en-US" dirty="0" smtClean="0"/>
              <a:t>“</a:t>
            </a:r>
            <a:r>
              <a:rPr lang="en-US" i="1" dirty="0"/>
              <a:t>Sometimes, when the place is dangerous or remote, a digital handshake is a viable path to global learning for college students</a:t>
            </a:r>
            <a:r>
              <a:rPr lang="en-US" i="1" dirty="0" smtClean="0"/>
              <a:t>."</a:t>
            </a:r>
            <a:endParaRPr lang="en-US" dirty="0" smtClean="0"/>
          </a:p>
          <a:p>
            <a:r>
              <a:rPr lang="en-US" dirty="0"/>
              <a:t>“</a:t>
            </a:r>
            <a:r>
              <a:rPr lang="en-US" i="1" dirty="0"/>
              <a:t>It seems that providing students with the opportunity for </a:t>
            </a:r>
            <a:r>
              <a:rPr lang="en-US" i="1" u="sng" dirty="0"/>
              <a:t>global education </a:t>
            </a:r>
            <a:r>
              <a:rPr lang="en-US" i="1" dirty="0"/>
              <a:t>experiences is currently a major initiative in higher education. The benefits of preparing college students to become global citizens through international contacts are obvious</a:t>
            </a:r>
            <a:r>
              <a:rPr lang="en-US" dirty="0" smtClean="0"/>
              <a:t>.”</a:t>
            </a:r>
            <a:endParaRPr lang="en-US" dirty="0"/>
          </a:p>
        </p:txBody>
      </p:sp>
    </p:spTree>
    <p:extLst>
      <p:ext uri="{BB962C8B-B14F-4D97-AF65-F5344CB8AC3E}">
        <p14:creationId xmlns:p14="http://schemas.microsoft.com/office/powerpoint/2010/main" val="394001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Exciting Learning</a:t>
            </a:r>
            <a:endParaRPr lang="en-US" dirty="0"/>
          </a:p>
        </p:txBody>
      </p:sp>
      <p:sp>
        <p:nvSpPr>
          <p:cNvPr id="3" name="Content Placeholder 2"/>
          <p:cNvSpPr>
            <a:spLocks noGrp="1"/>
          </p:cNvSpPr>
          <p:nvPr>
            <p:ph idx="1"/>
          </p:nvPr>
        </p:nvSpPr>
        <p:spPr>
          <a:xfrm>
            <a:off x="739775" y="2379643"/>
            <a:ext cx="7662864" cy="3657620"/>
          </a:xfrm>
        </p:spPr>
        <p:txBody>
          <a:bodyPr>
            <a:normAutofit lnSpcReduction="10000"/>
          </a:bodyPr>
          <a:lstStyle/>
          <a:p>
            <a:r>
              <a:rPr lang="en-US" dirty="0" err="1" smtClean="0"/>
              <a:t>Youngmann</a:t>
            </a:r>
            <a:r>
              <a:rPr lang="en-US" dirty="0" smtClean="0"/>
              <a:t> noted that “</a:t>
            </a:r>
            <a:r>
              <a:rPr lang="en-US" i="1" dirty="0" smtClean="0"/>
              <a:t>the </a:t>
            </a:r>
            <a:r>
              <a:rPr lang="en-US" i="1" dirty="0"/>
              <a:t>true learning excitement took place during Skype interviews with students in Cairo” </a:t>
            </a:r>
            <a:r>
              <a:rPr lang="en-US" dirty="0"/>
              <a:t>and</a:t>
            </a:r>
            <a:r>
              <a:rPr lang="en-US" i="1" dirty="0"/>
              <a:t> “my American students were quite moved by the personal life stories that their Egyptian peers shared during individual video Skype sessions</a:t>
            </a:r>
            <a:r>
              <a:rPr lang="en-US" dirty="0"/>
              <a:t>.” </a:t>
            </a:r>
            <a:endParaRPr lang="en-US" dirty="0" smtClean="0"/>
          </a:p>
          <a:p>
            <a:r>
              <a:rPr lang="en-US" dirty="0" err="1" smtClean="0"/>
              <a:t>Youngmann</a:t>
            </a:r>
            <a:r>
              <a:rPr lang="en-US" dirty="0" smtClean="0"/>
              <a:t> </a:t>
            </a:r>
            <a:r>
              <a:rPr lang="en-US" dirty="0"/>
              <a:t>concludes that “</a:t>
            </a:r>
            <a:r>
              <a:rPr lang="en-US" i="1" dirty="0"/>
              <a:t>This was an amazing experience for Cabrini students, who grew in their understanding of the Middle East, of Islam, of journalism, of technology and about the importance of stepping out of their comfort zones.</a:t>
            </a:r>
            <a:r>
              <a:rPr lang="en-US" dirty="0"/>
              <a:t>” </a:t>
            </a:r>
            <a:endParaRPr lang="en-US" dirty="0" smtClean="0"/>
          </a:p>
          <a:p>
            <a:r>
              <a:rPr lang="en-US" dirty="0" smtClean="0"/>
              <a:t>Similarly the Cairo-based </a:t>
            </a:r>
            <a:r>
              <a:rPr lang="en-US" dirty="0"/>
              <a:t>students </a:t>
            </a:r>
            <a:r>
              <a:rPr lang="en-US" dirty="0" smtClean="0"/>
              <a:t>were </a:t>
            </a:r>
            <a:r>
              <a:rPr lang="en-US" dirty="0"/>
              <a:t>delighted with the experience and in particular that the final output was a website entitled, </a:t>
            </a:r>
            <a:r>
              <a:rPr lang="en-US" i="1" dirty="0"/>
              <a:t>Arab Awakening: A View from the Inside</a:t>
            </a:r>
            <a:r>
              <a:rPr lang="en-US" dirty="0" smtClean="0"/>
              <a:t>, that won awards.</a:t>
            </a:r>
            <a:endParaRPr lang="en-US" dirty="0"/>
          </a:p>
        </p:txBody>
      </p:sp>
    </p:spTree>
    <p:extLst>
      <p:ext uri="{BB962C8B-B14F-4D97-AF65-F5344CB8AC3E}">
        <p14:creationId xmlns:p14="http://schemas.microsoft.com/office/powerpoint/2010/main" val="397823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06776" y="2357610"/>
            <a:ext cx="8427903" cy="3966072"/>
          </a:xfrm>
        </p:spPr>
        <p:txBody>
          <a:bodyPr>
            <a:normAutofit fontScale="92500" lnSpcReduction="10000"/>
          </a:bodyPr>
          <a:lstStyle/>
          <a:p>
            <a:pPr algn="ctr">
              <a:lnSpc>
                <a:spcPct val="150000"/>
              </a:lnSpc>
              <a:buNone/>
            </a:pPr>
            <a:r>
              <a:rPr lang="en-US" b="1" dirty="0" smtClean="0"/>
              <a:t>Spring 2013 attempt to achieve the same at </a:t>
            </a:r>
            <a:r>
              <a:rPr lang="en-US" b="1" dirty="0" err="1" smtClean="0"/>
              <a:t>AUC</a:t>
            </a:r>
            <a:r>
              <a:rPr lang="en-US" b="1" dirty="0" smtClean="0"/>
              <a:t> with ONLY </a:t>
            </a:r>
            <a:r>
              <a:rPr lang="en-US" b="1" dirty="0" err="1" smtClean="0"/>
              <a:t>AUC</a:t>
            </a:r>
            <a:r>
              <a:rPr lang="en-US" b="1" dirty="0" smtClean="0"/>
              <a:t> resources</a:t>
            </a:r>
          </a:p>
          <a:p>
            <a:pPr>
              <a:lnSpc>
                <a:spcPct val="150000"/>
              </a:lnSpc>
            </a:pPr>
            <a:r>
              <a:rPr lang="en-US" b="1" dirty="0" smtClean="0"/>
              <a:t>Faculty Time Limitations</a:t>
            </a:r>
            <a:r>
              <a:rPr lang="en-US" dirty="0" smtClean="0"/>
              <a:t>: considerable increase in work load</a:t>
            </a:r>
          </a:p>
          <a:p>
            <a:pPr>
              <a:lnSpc>
                <a:spcPct val="150000"/>
              </a:lnSpc>
            </a:pPr>
            <a:r>
              <a:rPr lang="en-US" b="1" dirty="0" smtClean="0"/>
              <a:t>Required Expertise</a:t>
            </a:r>
            <a:r>
              <a:rPr lang="en-US" dirty="0" smtClean="0"/>
              <a:t>: had to rely upon Multimedia expert for technical multimedia support throughout the course</a:t>
            </a:r>
          </a:p>
          <a:p>
            <a:pPr>
              <a:lnSpc>
                <a:spcPct val="150000"/>
              </a:lnSpc>
            </a:pPr>
            <a:r>
              <a:rPr lang="en-US" b="1" dirty="0" smtClean="0"/>
              <a:t>Discovered  Student Limitation!!!: </a:t>
            </a:r>
            <a:r>
              <a:rPr lang="en-US" dirty="0" smtClean="0"/>
              <a:t>Students know much less than we think about applying Web 2.0 technologies; training and support required.</a:t>
            </a:r>
          </a:p>
          <a:p>
            <a:pPr>
              <a:lnSpc>
                <a:spcPct val="150000"/>
              </a:lnSpc>
            </a:pPr>
            <a:r>
              <a:rPr lang="en-US" b="1" dirty="0" smtClean="0"/>
              <a:t>Discovered Technology Limitation</a:t>
            </a:r>
            <a:r>
              <a:rPr lang="en-US" dirty="0" smtClean="0"/>
              <a:t>: Learning technologies </a:t>
            </a:r>
            <a:r>
              <a:rPr lang="en-US" b="1" dirty="0" smtClean="0"/>
              <a:t>DO NOT </a:t>
            </a:r>
            <a:r>
              <a:rPr lang="en-US" dirty="0" smtClean="0"/>
              <a:t>always articulate well together; research and adaptation required</a:t>
            </a:r>
          </a:p>
          <a:p>
            <a:pPr lvl="1">
              <a:lnSpc>
                <a:spcPct val="150000"/>
              </a:lnSpc>
            </a:pPr>
            <a:r>
              <a:rPr lang="en-US" dirty="0" smtClean="0"/>
              <a:t>e.g.  Google MAIL mark </a:t>
            </a:r>
            <a:r>
              <a:rPr lang="en-US" dirty="0" err="1" smtClean="0"/>
              <a:t>PBWorks.com</a:t>
            </a:r>
            <a:r>
              <a:rPr lang="en-US" dirty="0" smtClean="0"/>
              <a:t> invitations as SPAM</a:t>
            </a:r>
          </a:p>
          <a:p>
            <a:pPr>
              <a:lnSpc>
                <a:spcPct val="150000"/>
              </a:lnSpc>
            </a:pPr>
            <a:endParaRPr lang="en-US" dirty="0" smtClean="0"/>
          </a:p>
        </p:txBody>
      </p:sp>
      <p:sp>
        <p:nvSpPr>
          <p:cNvPr id="6" name="Title 1"/>
          <p:cNvSpPr txBox="1">
            <a:spLocks/>
          </p:cNvSpPr>
          <p:nvPr/>
        </p:nvSpPr>
        <p:spPr>
          <a:xfrm>
            <a:off x="691390" y="543033"/>
            <a:ext cx="7761743" cy="59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200" dirty="0" smtClean="0">
                <a:solidFill>
                  <a:srgbClr val="7F7F7F"/>
                </a:solidFill>
              </a:rPr>
              <a:t>Inspiration, </a:t>
            </a:r>
            <a:r>
              <a:rPr lang="en-US" sz="3200" b="1" dirty="0" smtClean="0"/>
              <a:t>Limitation</a:t>
            </a:r>
            <a:r>
              <a:rPr lang="en-US" sz="3200" dirty="0" smtClean="0">
                <a:solidFill>
                  <a:srgbClr val="7F7F7F"/>
                </a:solidFill>
              </a:rPr>
              <a:t>, The Challenge</a:t>
            </a:r>
            <a:endParaRPr lang="en-US" sz="3200" dirty="0">
              <a:solidFill>
                <a:srgbClr val="7F7F7F"/>
              </a:solidFill>
            </a:endParaRPr>
          </a:p>
        </p:txBody>
      </p:sp>
    </p:spTree>
    <p:extLst>
      <p:ext uri="{BB962C8B-B14F-4D97-AF65-F5344CB8AC3E}">
        <p14:creationId xmlns:p14="http://schemas.microsoft.com/office/powerpoint/2010/main" val="61535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 calcmode="lin" valueType="num">
                                      <p:cBhvr additive="base">
                                        <p:cTn id="35"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464</TotalTime>
  <Words>1245</Words>
  <Application>Microsoft Office PowerPoint</Application>
  <PresentationFormat>On-screen Show (4:3)</PresentationFormat>
  <Paragraphs>119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Wingdings</vt:lpstr>
      <vt:lpstr>Wingdings 3</vt:lpstr>
      <vt:lpstr>Wisp</vt:lpstr>
      <vt:lpstr>AMICAL - AUK - AUC ENGAGE STUDENTS IN MULTIMEDIA CONTENT PRODUCTION  PRISTINE, KOSOVO, MARCH 21-22, 2014   </vt:lpstr>
      <vt:lpstr>Student-centered Teaching and Learning </vt:lpstr>
      <vt:lpstr>PowerPoint Presentation</vt:lpstr>
      <vt:lpstr>PowerPoint Presentation</vt:lpstr>
      <vt:lpstr>FOUR DISTINCTIONS</vt:lpstr>
      <vt:lpstr>PowerPoint Presentation</vt:lpstr>
      <vt:lpstr>BENEFITS DERIVED</vt:lpstr>
      <vt:lpstr>Exciting Learning</vt:lpstr>
      <vt:lpstr>PowerPoint Presentation</vt:lpstr>
      <vt:lpstr>Literature Review of Issues</vt:lpstr>
      <vt:lpstr>Responses from Classroom Action Research (CAR)</vt:lpstr>
      <vt:lpstr>PowerPoint Presentation</vt:lpstr>
      <vt:lpstr>Action Plan</vt:lpstr>
      <vt:lpstr>Action Plan</vt:lpstr>
      <vt:lpstr>KEY TOOL: CLASS WIKI ON PBWORKS http://soc203spring2013.pbworks.com/</vt:lpstr>
      <vt:lpstr>ADDITIONAL EXAMPLES</vt:lpstr>
      <vt:lpstr>Action Plan</vt:lpstr>
      <vt:lpstr>Action Plan</vt:lpstr>
      <vt:lpstr>Action Plan</vt:lpstr>
      <vt:lpstr>Action Plan</vt:lpstr>
      <vt:lpstr>End of Semester Student Evaluation</vt:lpstr>
      <vt:lpstr>THANK YOU</vt:lpstr>
    </vt:vector>
  </TitlesOfParts>
  <Company>The American University in Cairo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 STUDENTS IN CREATIVE MULTIMEDIA CONTENT PRODUCTION</dc:title>
  <dc:creator>Ahmad ElZorkani</dc:creator>
  <cp:lastModifiedBy>Pandeli</cp:lastModifiedBy>
  <cp:revision>42</cp:revision>
  <dcterms:created xsi:type="dcterms:W3CDTF">2013-04-20T15:02:50Z</dcterms:created>
  <dcterms:modified xsi:type="dcterms:W3CDTF">2014-03-18T05:26:50Z</dcterms:modified>
</cp:coreProperties>
</file>