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EB7EA-7469-4700-A218-955698ADF295}" type="datetimeFigureOut">
              <a:rPr lang="en-US" smtClean="0"/>
              <a:t>3/21/2014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D087-D085-4BEE-AFD8-31546E88B15E}" type="slidenum">
              <a:rPr lang="en-US" smtClean="0"/>
              <a:t>‹#›</a:t>
            </a:fld>
            <a:endParaRPr lang="en-US"/>
          </a:p>
        </p:txBody>
      </p:sp>
    </p:spTree>
    <p:extLst>
      <p:ext uri="{BB962C8B-B14F-4D97-AF65-F5344CB8AC3E}">
        <p14:creationId xmlns:p14="http://schemas.microsoft.com/office/powerpoint/2010/main" val="292378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2D087-D085-4BEE-AFD8-31546E88B15E}" type="slidenum">
              <a:rPr lang="en-US" smtClean="0"/>
              <a:t>6</a:t>
            </a:fld>
            <a:endParaRPr lang="en-US"/>
          </a:p>
        </p:txBody>
      </p:sp>
    </p:spTree>
    <p:extLst>
      <p:ext uri="{BB962C8B-B14F-4D97-AF65-F5344CB8AC3E}">
        <p14:creationId xmlns:p14="http://schemas.microsoft.com/office/powerpoint/2010/main" val="1469036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081ED74-BE2E-4F8E-A60D-DAC7AD48C89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79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EC5FB-5A09-43B3-8F63-8C5FF70B0154}"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1ED74-BE2E-4F8E-A60D-DAC7AD48C89A}" type="slidenum">
              <a:rPr lang="en-US" smtClean="0"/>
              <a:t>‹#›</a:t>
            </a:fld>
            <a:endParaRPr lang="en-US"/>
          </a:p>
        </p:txBody>
      </p:sp>
    </p:spTree>
    <p:extLst>
      <p:ext uri="{BB962C8B-B14F-4D97-AF65-F5344CB8AC3E}">
        <p14:creationId xmlns:p14="http://schemas.microsoft.com/office/powerpoint/2010/main" val="228898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12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97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spTree>
    <p:extLst>
      <p:ext uri="{BB962C8B-B14F-4D97-AF65-F5344CB8AC3E}">
        <p14:creationId xmlns:p14="http://schemas.microsoft.com/office/powerpoint/2010/main" val="428286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835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276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833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spTree>
    <p:extLst>
      <p:ext uri="{BB962C8B-B14F-4D97-AF65-F5344CB8AC3E}">
        <p14:creationId xmlns:p14="http://schemas.microsoft.com/office/powerpoint/2010/main" val="3731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EC5FB-5A09-43B3-8F63-8C5FF70B0154}"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1ED74-BE2E-4F8E-A60D-DAC7AD48C89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13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EEC5FB-5A09-43B3-8F63-8C5FF70B0154}"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1ED74-BE2E-4F8E-A60D-DAC7AD48C89A}" type="slidenum">
              <a:rPr lang="en-US" smtClean="0"/>
              <a:t>‹#›</a:t>
            </a:fld>
            <a:endParaRPr lang="en-US"/>
          </a:p>
        </p:txBody>
      </p:sp>
    </p:spTree>
    <p:extLst>
      <p:ext uri="{BB962C8B-B14F-4D97-AF65-F5344CB8AC3E}">
        <p14:creationId xmlns:p14="http://schemas.microsoft.com/office/powerpoint/2010/main" val="41419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EEC5FB-5A09-43B3-8F63-8C5FF70B0154}" type="datetimeFigureOut">
              <a:rPr lang="en-US" smtClean="0"/>
              <a:t>3/21/2014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1ED74-BE2E-4F8E-A60D-DAC7AD48C89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70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EEC5FB-5A09-43B3-8F63-8C5FF70B0154}"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1ED74-BE2E-4F8E-A60D-DAC7AD48C89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59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EC5FB-5A09-43B3-8F63-8C5FF70B0154}" type="datetimeFigureOut">
              <a:rPr lang="en-US" smtClean="0"/>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1ED74-BE2E-4F8E-A60D-DAC7AD48C89A}" type="slidenum">
              <a:rPr lang="en-US" smtClean="0"/>
              <a:t>‹#›</a:t>
            </a:fld>
            <a:endParaRPr lang="en-US"/>
          </a:p>
        </p:txBody>
      </p:sp>
    </p:spTree>
    <p:extLst>
      <p:ext uri="{BB962C8B-B14F-4D97-AF65-F5344CB8AC3E}">
        <p14:creationId xmlns:p14="http://schemas.microsoft.com/office/powerpoint/2010/main" val="151961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EC5FB-5A09-43B3-8F63-8C5FF70B0154}"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1ED74-BE2E-4F8E-A60D-DAC7AD48C89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17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EC5FB-5A09-43B3-8F63-8C5FF70B0154}"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1ED74-BE2E-4F8E-A60D-DAC7AD48C89A}" type="slidenum">
              <a:rPr lang="en-US" smtClean="0"/>
              <a:t>‹#›</a:t>
            </a:fld>
            <a:endParaRPr lang="en-US"/>
          </a:p>
        </p:txBody>
      </p:sp>
    </p:spTree>
    <p:extLst>
      <p:ext uri="{BB962C8B-B14F-4D97-AF65-F5344CB8AC3E}">
        <p14:creationId xmlns:p14="http://schemas.microsoft.com/office/powerpoint/2010/main" val="20383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EEC5FB-5A09-43B3-8F63-8C5FF70B0154}" type="datetimeFigureOut">
              <a:rPr lang="en-US" smtClean="0"/>
              <a:t>3/21/2014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81ED74-BE2E-4F8E-A60D-DAC7AD48C89A}" type="slidenum">
              <a:rPr lang="en-US" smtClean="0"/>
              <a:t>‹#›</a:t>
            </a:fld>
            <a:endParaRPr lang="en-US"/>
          </a:p>
        </p:txBody>
      </p:sp>
    </p:spTree>
    <p:extLst>
      <p:ext uri="{BB962C8B-B14F-4D97-AF65-F5344CB8AC3E}">
        <p14:creationId xmlns:p14="http://schemas.microsoft.com/office/powerpoint/2010/main" val="1359651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LEARNING COMMONS AT </a:t>
            </a:r>
            <a:r>
              <a:rPr lang="en-US" sz="3200" b="1" dirty="0" smtClean="0"/>
              <a:t>AUC</a:t>
            </a:r>
            <a:br>
              <a:rPr lang="en-US" sz="3200" b="1" dirty="0" smtClean="0"/>
            </a:br>
            <a:r>
              <a:rPr lang="en-US" sz="3200" b="1" dirty="0" err="1" smtClean="0"/>
              <a:t>Pandeli</a:t>
            </a:r>
            <a:r>
              <a:rPr lang="en-US" sz="3200" b="1" dirty="0" smtClean="0"/>
              <a:t> </a:t>
            </a:r>
            <a:r>
              <a:rPr lang="en-US" sz="3200" b="1" dirty="0" err="1" smtClean="0"/>
              <a:t>Glavanis</a:t>
            </a:r>
            <a:r>
              <a:rPr lang="en-US" sz="3200" b="1" dirty="0" smtClean="0"/>
              <a:t/>
            </a:r>
            <a:br>
              <a:rPr lang="en-US" sz="3200" b="1" dirty="0" smtClean="0"/>
            </a:br>
            <a:r>
              <a:rPr lang="en-US" sz="3200" b="1" dirty="0" err="1" smtClean="0"/>
              <a:t>Riham</a:t>
            </a:r>
            <a:r>
              <a:rPr lang="en-US" sz="3200" b="1" dirty="0" smtClean="0"/>
              <a:t> </a:t>
            </a:r>
            <a:r>
              <a:rPr lang="en-US" sz="3200" b="1" dirty="0" err="1" smtClean="0"/>
              <a:t>Massoud</a:t>
            </a:r>
            <a:endParaRPr lang="en-US" sz="3200" b="1" dirty="0"/>
          </a:p>
        </p:txBody>
      </p:sp>
      <p:sp>
        <p:nvSpPr>
          <p:cNvPr id="3" name="Subtitle 2"/>
          <p:cNvSpPr>
            <a:spLocks noGrp="1"/>
          </p:cNvSpPr>
          <p:nvPr>
            <p:ph type="subTitle" idx="1"/>
          </p:nvPr>
        </p:nvSpPr>
        <p:spPr/>
        <p:txBody>
          <a:bodyPr/>
          <a:lstStyle/>
          <a:p>
            <a:r>
              <a:rPr lang="en-US" dirty="0" smtClean="0"/>
              <a:t>PANDELI GLAVANIS</a:t>
            </a:r>
          </a:p>
          <a:p>
            <a:r>
              <a:rPr lang="en-US" dirty="0" smtClean="0"/>
              <a:t>RIHAM MASSOUD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2949" y="3507474"/>
            <a:ext cx="7301552" cy="3125338"/>
          </a:xfrm>
          <a:prstGeom prst="rect">
            <a:avLst/>
          </a:prstGeom>
        </p:spPr>
      </p:pic>
    </p:spTree>
    <p:extLst>
      <p:ext uri="{BB962C8B-B14F-4D97-AF65-F5344CB8AC3E}">
        <p14:creationId xmlns:p14="http://schemas.microsoft.com/office/powerpoint/2010/main" val="3714288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MISSION STATEMENT</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1" y="2442949"/>
            <a:ext cx="9601196" cy="3643952"/>
          </a:xfrm>
        </p:spPr>
        <p:txBody>
          <a:bodyPr>
            <a:noAutofit/>
          </a:bodyPr>
          <a:lstStyle/>
          <a:p>
            <a:r>
              <a:rPr lang="en-US" sz="2800" dirty="0"/>
              <a:t>As the public face of </a:t>
            </a:r>
            <a:r>
              <a:rPr lang="en-US" sz="2800" dirty="0" smtClean="0"/>
              <a:t>six units, </a:t>
            </a:r>
            <a:r>
              <a:rPr lang="en-US" sz="2800" dirty="0"/>
              <a:t>the Learning Commons exists to bring together the content, technology and services offered by the different units in one physical location to support learning.  </a:t>
            </a:r>
            <a:endParaRPr lang="en-US" sz="2800" dirty="0" smtClean="0"/>
          </a:p>
          <a:p>
            <a:r>
              <a:rPr lang="en-US" sz="2800" dirty="0" smtClean="0"/>
              <a:t>The </a:t>
            </a:r>
            <a:r>
              <a:rPr lang="en-US" sz="2800" dirty="0"/>
              <a:t>goal is to provide a seamless work environment giving users the tools and support to access, manage, and produce information, from idea formation to knowledge production, at a single workstation</a:t>
            </a:r>
          </a:p>
        </p:txBody>
      </p:sp>
    </p:spTree>
    <p:extLst>
      <p:ext uri="{BB962C8B-B14F-4D97-AF65-F5344CB8AC3E}">
        <p14:creationId xmlns:p14="http://schemas.microsoft.com/office/powerpoint/2010/main" val="1879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THE UNITS</a:t>
            </a:r>
            <a:endParaRPr lang="en-US" sz="4800" b="1"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sz="3200" dirty="0" smtClean="0"/>
              <a:t>The Library</a:t>
            </a:r>
          </a:p>
          <a:p>
            <a:pPr marL="457200" indent="-457200">
              <a:buFont typeface="+mj-lt"/>
              <a:buAutoNum type="arabicPeriod"/>
            </a:pPr>
            <a:r>
              <a:rPr lang="en-US" sz="3200" dirty="0" smtClean="0"/>
              <a:t>Reference Librarians</a:t>
            </a:r>
          </a:p>
          <a:p>
            <a:pPr marL="457200" indent="-457200">
              <a:buFont typeface="+mj-lt"/>
              <a:buAutoNum type="arabicPeriod"/>
            </a:pPr>
            <a:r>
              <a:rPr lang="en-US" sz="3200" dirty="0" smtClean="0"/>
              <a:t>Writing Center</a:t>
            </a:r>
          </a:p>
          <a:p>
            <a:pPr marL="457200" indent="-457200">
              <a:buFont typeface="+mj-lt"/>
              <a:buAutoNum type="arabicPeriod"/>
            </a:pPr>
            <a:r>
              <a:rPr lang="en-US" sz="3200" dirty="0" smtClean="0"/>
              <a:t>Multimedia Center</a:t>
            </a:r>
          </a:p>
          <a:p>
            <a:pPr marL="457200" indent="-457200">
              <a:buFont typeface="+mj-lt"/>
              <a:buAutoNum type="arabicPeriod"/>
            </a:pPr>
            <a:r>
              <a:rPr lang="en-US" sz="3200" dirty="0" smtClean="0"/>
              <a:t>Information Technology</a:t>
            </a:r>
          </a:p>
          <a:p>
            <a:pPr marL="457200" indent="-457200">
              <a:buFont typeface="+mj-lt"/>
              <a:buAutoNum type="arabicPeriod"/>
            </a:pPr>
            <a:r>
              <a:rPr lang="en-US" sz="3200" dirty="0" smtClean="0"/>
              <a:t>Student Technology Assistants</a:t>
            </a:r>
          </a:p>
          <a:p>
            <a:endParaRPr lang="en-US" dirty="0"/>
          </a:p>
        </p:txBody>
      </p:sp>
    </p:spTree>
    <p:extLst>
      <p:ext uri="{BB962C8B-B14F-4D97-AF65-F5344CB8AC3E}">
        <p14:creationId xmlns:p14="http://schemas.microsoft.com/office/powerpoint/2010/main" val="217743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MAJOR CHARACTERISTICS</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r>
              <a:rPr lang="en-US" sz="3200" b="1" dirty="0"/>
              <a:t>Technology</a:t>
            </a:r>
            <a:endParaRPr lang="en-US" sz="3200" dirty="0"/>
          </a:p>
          <a:p>
            <a:r>
              <a:rPr lang="en-US" sz="3200" dirty="0"/>
              <a:t>Users </a:t>
            </a:r>
            <a:r>
              <a:rPr lang="en-US" sz="3200" dirty="0" smtClean="0"/>
              <a:t>are </a:t>
            </a:r>
            <a:r>
              <a:rPr lang="en-US" sz="3200" dirty="0"/>
              <a:t>able to access a broad range of hardware and software tools in the Learning Commons allowing them to access the rich content of the library as well as manage and produce </a:t>
            </a:r>
            <a:r>
              <a:rPr lang="en-US" sz="3200" dirty="0" smtClean="0"/>
              <a:t>research output and multimedia projects </a:t>
            </a:r>
            <a:r>
              <a:rPr lang="en-US" sz="3200" dirty="0"/>
              <a:t>from one location.</a:t>
            </a:r>
          </a:p>
          <a:p>
            <a:endParaRPr lang="en-US" dirty="0"/>
          </a:p>
        </p:txBody>
      </p:sp>
    </p:spTree>
    <p:extLst>
      <p:ext uri="{BB962C8B-B14F-4D97-AF65-F5344CB8AC3E}">
        <p14:creationId xmlns:p14="http://schemas.microsoft.com/office/powerpoint/2010/main" val="4191645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2800" b="1" dirty="0"/>
              <a:t>Collaborative / Group Learning</a:t>
            </a:r>
            <a:endParaRPr lang="en-US" sz="2800" dirty="0"/>
          </a:p>
          <a:p>
            <a:r>
              <a:rPr lang="en-US" sz="2800" dirty="0"/>
              <a:t>While individual study will be supported in other areas of the library, the emphasis in the Learning Commons will be on collaborative learning with flexible spaces focused on supporting small to medium sized groups.  This comfortable, relaxed environment also allows the blending of social interaction and work, as demanded by the modern student</a:t>
            </a:r>
            <a:r>
              <a:rPr lang="en-US" dirty="0"/>
              <a:t>.</a:t>
            </a:r>
          </a:p>
          <a:p>
            <a:endParaRPr lang="en-US" dirty="0"/>
          </a:p>
        </p:txBody>
      </p:sp>
    </p:spTree>
    <p:extLst>
      <p:ext uri="{BB962C8B-B14F-4D97-AF65-F5344CB8AC3E}">
        <p14:creationId xmlns:p14="http://schemas.microsoft.com/office/powerpoint/2010/main" val="514569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93450"/>
          </a:xfrm>
        </p:spPr>
        <p:txBody>
          <a:bodyPr>
            <a:normAutofit fontScale="90000"/>
          </a:bodyPr>
          <a:lstStyle/>
          <a:p>
            <a:endParaRPr lang="en-US" dirty="0"/>
          </a:p>
        </p:txBody>
      </p:sp>
      <p:sp>
        <p:nvSpPr>
          <p:cNvPr id="4" name="Rectangle 1"/>
          <p:cNvSpPr>
            <a:spLocks noGrp="1" noChangeArrowheads="1"/>
          </p:cNvSpPr>
          <p:nvPr>
            <p:ph idx="1"/>
          </p:nvPr>
        </p:nvSpPr>
        <p:spPr bwMode="auto">
          <a:xfrm>
            <a:off x="1097280" y="2392101"/>
            <a:ext cx="1043822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5300" algn="l"/>
              </a:tabLst>
              <a:defRPr>
                <a:solidFill>
                  <a:schemeClr val="tx1"/>
                </a:solidFill>
                <a:latin typeface="Arial" panose="020B0604020202020204" pitchFamily="34" charset="0"/>
              </a:defRPr>
            </a:lvl1pPr>
            <a:lvl2pPr eaLnBrk="0" fontAlgn="base" hangingPunct="0">
              <a:spcBef>
                <a:spcPct val="0"/>
              </a:spcBef>
              <a:spcAft>
                <a:spcPct val="0"/>
              </a:spcAft>
              <a:tabLst>
                <a:tab pos="495300" algn="l"/>
              </a:tabLst>
              <a:defRPr>
                <a:solidFill>
                  <a:schemeClr val="tx1"/>
                </a:solidFill>
                <a:latin typeface="Arial" panose="020B0604020202020204" pitchFamily="34" charset="0"/>
              </a:defRPr>
            </a:lvl2pPr>
            <a:lvl3pPr eaLnBrk="0" fontAlgn="base" hangingPunct="0">
              <a:spcBef>
                <a:spcPct val="0"/>
              </a:spcBef>
              <a:spcAft>
                <a:spcPct val="0"/>
              </a:spcAft>
              <a:tabLst>
                <a:tab pos="495300" algn="l"/>
              </a:tabLst>
              <a:defRPr>
                <a:solidFill>
                  <a:schemeClr val="tx1"/>
                </a:solidFill>
                <a:latin typeface="Arial" panose="020B0604020202020204" pitchFamily="34" charset="0"/>
              </a:defRPr>
            </a:lvl3pPr>
            <a:lvl4pPr eaLnBrk="0" fontAlgn="base" hangingPunct="0">
              <a:spcBef>
                <a:spcPct val="0"/>
              </a:spcBef>
              <a:spcAft>
                <a:spcPct val="0"/>
              </a:spcAft>
              <a:tabLst>
                <a:tab pos="495300" algn="l"/>
              </a:tabLst>
              <a:defRPr>
                <a:solidFill>
                  <a:schemeClr val="tx1"/>
                </a:solidFill>
                <a:latin typeface="Arial" panose="020B0604020202020204" pitchFamily="34" charset="0"/>
              </a:defRPr>
            </a:lvl4pPr>
            <a:lvl5pPr eaLnBrk="0" fontAlgn="base" hangingPunct="0">
              <a:spcBef>
                <a:spcPct val="0"/>
              </a:spcBef>
              <a:spcAft>
                <a:spcPct val="0"/>
              </a:spcAft>
              <a:tabLst>
                <a:tab pos="495300" algn="l"/>
              </a:tabLst>
              <a:defRPr>
                <a:solidFill>
                  <a:schemeClr val="tx1"/>
                </a:solidFill>
                <a:latin typeface="Arial" panose="020B0604020202020204" pitchFamily="34" charset="0"/>
              </a:defRPr>
            </a:lvl5pPr>
            <a:lvl6pPr eaLnBrk="0" fontAlgn="base" hangingPunct="0">
              <a:spcBef>
                <a:spcPct val="0"/>
              </a:spcBef>
              <a:spcAft>
                <a:spcPct val="0"/>
              </a:spcAft>
              <a:tabLst>
                <a:tab pos="495300" algn="l"/>
              </a:tabLst>
              <a:defRPr>
                <a:solidFill>
                  <a:schemeClr val="tx1"/>
                </a:solidFill>
                <a:latin typeface="Arial" panose="020B0604020202020204" pitchFamily="34" charset="0"/>
              </a:defRPr>
            </a:lvl6pPr>
            <a:lvl7pPr eaLnBrk="0" fontAlgn="base" hangingPunct="0">
              <a:spcBef>
                <a:spcPct val="0"/>
              </a:spcBef>
              <a:spcAft>
                <a:spcPct val="0"/>
              </a:spcAft>
              <a:tabLst>
                <a:tab pos="495300" algn="l"/>
              </a:tabLst>
              <a:defRPr>
                <a:solidFill>
                  <a:schemeClr val="tx1"/>
                </a:solidFill>
                <a:latin typeface="Arial" panose="020B0604020202020204" pitchFamily="34" charset="0"/>
              </a:defRPr>
            </a:lvl7pPr>
            <a:lvl8pPr eaLnBrk="0" fontAlgn="base" hangingPunct="0">
              <a:spcBef>
                <a:spcPct val="0"/>
              </a:spcBef>
              <a:spcAft>
                <a:spcPct val="0"/>
              </a:spcAft>
              <a:tabLst>
                <a:tab pos="495300" algn="l"/>
              </a:tabLst>
              <a:defRPr>
                <a:solidFill>
                  <a:schemeClr val="tx1"/>
                </a:solidFill>
                <a:latin typeface="Arial" panose="020B0604020202020204" pitchFamily="34" charset="0"/>
              </a:defRPr>
            </a:lvl8pPr>
            <a:lvl9pPr eaLnBrk="0" fontAlgn="base" hangingPunct="0">
              <a:spcBef>
                <a:spcPct val="0"/>
              </a:spcBef>
              <a:spcAft>
                <a:spcPct val="0"/>
              </a:spcAft>
              <a:tabLst>
                <a:tab pos="4953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95300" algn="l"/>
              </a:tabLst>
            </a:pP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Service</a:t>
            </a:r>
            <a:endParaRPr kumimoji="0" lang="en-US"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95300" algn="l"/>
              </a:tabLst>
            </a:pP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Learning Commons’ users will be provided with easy and convenient access to the full range of services and support required by modern scholarly activity.</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95300" algn="l"/>
              </a:tabLst>
            </a:pP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Instructional technologists, IT specialists, Student Technology Assistants and other campus service providers such as the Writing Center staff, will work alongside reference librarians to provide targeted support to users as and when required.</a:t>
            </a:r>
            <a:endParaRPr kumimoji="0" 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6279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MANAGEMENT</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lvl="0"/>
            <a:r>
              <a:rPr lang="en-US" dirty="0"/>
              <a:t>Head of Research and Information Services (co-chair)</a:t>
            </a:r>
          </a:p>
          <a:p>
            <a:pPr lvl="0"/>
            <a:r>
              <a:rPr lang="en-US" dirty="0"/>
              <a:t>Associate Director of CLT (co-chair)</a:t>
            </a:r>
          </a:p>
          <a:p>
            <a:pPr lvl="0"/>
            <a:r>
              <a:rPr lang="en-US" dirty="0"/>
              <a:t>Associate Director, Academic Computing Operations of ACS (co-chair)</a:t>
            </a:r>
          </a:p>
          <a:p>
            <a:pPr lvl="0"/>
            <a:r>
              <a:rPr lang="en-US" dirty="0"/>
              <a:t>Head of Library Automated Systems</a:t>
            </a:r>
          </a:p>
          <a:p>
            <a:pPr lvl="0"/>
            <a:r>
              <a:rPr lang="en-US" dirty="0"/>
              <a:t>Reference Manager</a:t>
            </a:r>
          </a:p>
          <a:p>
            <a:pPr lvl="0"/>
            <a:r>
              <a:rPr lang="en-US" dirty="0"/>
              <a:t>STA Coordinator</a:t>
            </a:r>
          </a:p>
          <a:p>
            <a:pPr lvl="0"/>
            <a:r>
              <a:rPr lang="en-US"/>
              <a:t>Technical Support Coordinator</a:t>
            </a:r>
          </a:p>
          <a:p>
            <a:endParaRPr lang="en-US" dirty="0"/>
          </a:p>
        </p:txBody>
      </p:sp>
    </p:spTree>
    <p:extLst>
      <p:ext uri="{BB962C8B-B14F-4D97-AF65-F5344CB8AC3E}">
        <p14:creationId xmlns:p14="http://schemas.microsoft.com/office/powerpoint/2010/main" val="35788772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TotalTime>
  <Words>306</Words>
  <Application>Microsoft Office PowerPoint</Application>
  <PresentationFormat>Widescreen</PresentationFormat>
  <Paragraphs>30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Garamond</vt:lpstr>
      <vt:lpstr>Times New Roman</vt:lpstr>
      <vt:lpstr>Wingdings</vt:lpstr>
      <vt:lpstr>Organic</vt:lpstr>
      <vt:lpstr>LEARNING COMMONS AT AUC Pandeli Glavanis Riham Massoud</vt:lpstr>
      <vt:lpstr>MISSION STATEMENT</vt:lpstr>
      <vt:lpstr>THE UNITS</vt:lpstr>
      <vt:lpstr>MAJOR CHARACTERISTICS</vt:lpstr>
      <vt:lpstr>PowerPoint Presentation</vt:lpstr>
      <vt:lpstr>PowerPoint Presentation</vt:lpstr>
      <vt:lpstr>MANAGEMENT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COMMONS AT AUC</dc:title>
  <dc:creator>Roma</dc:creator>
  <cp:lastModifiedBy>Roma</cp:lastModifiedBy>
  <cp:revision>6</cp:revision>
  <dcterms:created xsi:type="dcterms:W3CDTF">2014-03-21T18:40:35Z</dcterms:created>
  <dcterms:modified xsi:type="dcterms:W3CDTF">2014-03-21T19:29:53Z</dcterms:modified>
</cp:coreProperties>
</file>