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256" r:id="rId2"/>
    <p:sldId id="401" r:id="rId3"/>
    <p:sldId id="402" r:id="rId4"/>
    <p:sldId id="403" r:id="rId5"/>
    <p:sldId id="389" r:id="rId6"/>
    <p:sldId id="391" r:id="rId7"/>
    <p:sldId id="399" r:id="rId8"/>
    <p:sldId id="408" r:id="rId9"/>
    <p:sldId id="411" r:id="rId10"/>
    <p:sldId id="417" r:id="rId11"/>
    <p:sldId id="390" r:id="rId12"/>
    <p:sldId id="409" r:id="rId13"/>
    <p:sldId id="407" r:id="rId14"/>
    <p:sldId id="404" r:id="rId15"/>
    <p:sldId id="410" r:id="rId16"/>
    <p:sldId id="418" r:id="rId17"/>
    <p:sldId id="291" r:id="rId18"/>
    <p:sldId id="272" r:id="rId19"/>
    <p:sldId id="257" r:id="rId20"/>
    <p:sldId id="392" r:id="rId21"/>
    <p:sldId id="258" r:id="rId22"/>
    <p:sldId id="260" r:id="rId23"/>
    <p:sldId id="259" r:id="rId24"/>
    <p:sldId id="421" r:id="rId25"/>
    <p:sldId id="284" r:id="rId26"/>
    <p:sldId id="413" r:id="rId27"/>
    <p:sldId id="283" r:id="rId28"/>
    <p:sldId id="275" r:id="rId29"/>
    <p:sldId id="380" r:id="rId30"/>
    <p:sldId id="419" r:id="rId31"/>
    <p:sldId id="287" r:id="rId32"/>
    <p:sldId id="412" r:id="rId33"/>
    <p:sldId id="415" r:id="rId34"/>
    <p:sldId id="414" r:id="rId35"/>
    <p:sldId id="381" r:id="rId36"/>
    <p:sldId id="416" r:id="rId37"/>
    <p:sldId id="371" r:id="rId38"/>
    <p:sldId id="420" r:id="rId39"/>
    <p:sldId id="273" r:id="rId40"/>
    <p:sldId id="393" r:id="rId41"/>
    <p:sldId id="405" r:id="rId42"/>
    <p:sldId id="388" r:id="rId43"/>
    <p:sldId id="394" r:id="rId44"/>
    <p:sldId id="293" r:id="rId45"/>
    <p:sldId id="406" r:id="rId46"/>
    <p:sldId id="358" r:id="rId47"/>
    <p:sldId id="359" r:id="rId48"/>
    <p:sldId id="424" r:id="rId49"/>
    <p:sldId id="264" r:id="rId50"/>
    <p:sldId id="395" r:id="rId51"/>
    <p:sldId id="274" r:id="rId52"/>
    <p:sldId id="397" r:id="rId53"/>
    <p:sldId id="265" r:id="rId54"/>
    <p:sldId id="266" r:id="rId55"/>
    <p:sldId id="428" r:id="rId56"/>
    <p:sldId id="427" r:id="rId57"/>
    <p:sldId id="425" r:id="rId58"/>
    <p:sldId id="426" r:id="rId59"/>
    <p:sldId id="262" r:id="rId60"/>
    <p:sldId id="374" r:id="rId61"/>
    <p:sldId id="376" r:id="rId62"/>
    <p:sldId id="375" r:id="rId63"/>
    <p:sldId id="423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/>
    <p:restoredTop sz="85794"/>
  </p:normalViewPr>
  <p:slideViewPr>
    <p:cSldViewPr snapToGrid="0" snapToObjects="1">
      <p:cViewPr varScale="1">
        <p:scale>
          <a:sx n="104" d="100"/>
          <a:sy n="104" d="100"/>
        </p:scale>
        <p:origin x="-768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5D829D-70BB-2349-A765-8AA89F58F242}" type="datetimeFigureOut">
              <a:rPr lang="en-US" smtClean="0"/>
              <a:t>11/05/18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22B0F8-4742-8141-95AC-F5BEC0D83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574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Understanding the characters you meet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2B0F8-4742-8141-95AC-F5BEC0D833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20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593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Prospering in digital postmodernity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2B0F8-4742-8141-95AC-F5BEC0D833E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87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GB" dirty="0"/>
              <a:t>Citizen journalism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GB" dirty="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GB" dirty="0"/>
              <a:t>Another example of decentralised user-generated content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GB" dirty="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GB" dirty="0"/>
              <a:t>No BBC, Fleet Street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GB" dirty="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GB" dirty="0"/>
              <a:t>Wikipedia, Flickr, Google, YouTube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GB" dirty="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GB" dirty="0" err="1"/>
              <a:t>Problematizes</a:t>
            </a:r>
            <a:r>
              <a:rPr lang="en-GB" dirty="0"/>
              <a:t> common curriculum, canon, professional educators and institutions, libraries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GB" dirty="0"/>
          </a:p>
        </p:txBody>
      </p:sp>
      <p:sp>
        <p:nvSpPr>
          <p:cNvPr id="6246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03D8468-CFCA-4146-9FD6-42BD46F441F0}" type="slidenum">
              <a:rPr lang="en-GB" sz="1200">
                <a:latin typeface="Calibri" pitchFamily="34" charset="0"/>
              </a:rPr>
              <a:pPr algn="r"/>
              <a:t>39</a:t>
            </a:fld>
            <a:endParaRPr lang="en-GB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3566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Cyberspace contaminated</a:t>
            </a:r>
          </a:p>
          <a:p>
            <a:endParaRPr lang="en-US" b="1" dirty="0"/>
          </a:p>
          <a:p>
            <a:r>
              <a:rPr lang="en-US" b="1" dirty="0"/>
              <a:t>Increased perceptions of surveillance, manipulation</a:t>
            </a:r>
            <a:r>
              <a:rPr lang="en-US" b="1" baseline="0" dirty="0"/>
              <a:t> and control</a:t>
            </a:r>
          </a:p>
          <a:p>
            <a:endParaRPr lang="en-US" b="1" baseline="0" dirty="0"/>
          </a:p>
          <a:p>
            <a:r>
              <a:rPr lang="en-US" b="1" baseline="0" dirty="0" err="1"/>
              <a:t>Foulcault’s</a:t>
            </a:r>
            <a:r>
              <a:rPr lang="en-US" b="1" baseline="0" dirty="0"/>
              <a:t> </a:t>
            </a:r>
            <a:r>
              <a:rPr lang="en-US" b="1" baseline="0" dirty="0" err="1"/>
              <a:t>panopticon</a:t>
            </a:r>
            <a:endParaRPr lang="en-US" b="1" baseline="0" dirty="0"/>
          </a:p>
          <a:p>
            <a:endParaRPr lang="en-US" b="1" baseline="0" dirty="0"/>
          </a:p>
          <a:p>
            <a:r>
              <a:rPr lang="en-US" b="1" baseline="0" dirty="0"/>
              <a:t>Of technology as serving vested interests, of </a:t>
            </a:r>
            <a:r>
              <a:rPr lang="en-US" b="1" baseline="0" dirty="0" err="1"/>
              <a:t>democratisation</a:t>
            </a:r>
            <a:r>
              <a:rPr lang="en-US" b="1" baseline="0" dirty="0"/>
              <a:t> being </a:t>
            </a:r>
            <a:r>
              <a:rPr lang="en-US" b="1" baseline="0" dirty="0" err="1"/>
              <a:t>phoney</a:t>
            </a:r>
            <a:r>
              <a:rPr lang="en-US" b="1" baseline="0" dirty="0"/>
              <a:t> and naïve, of Arab Spring being a delusion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A736A-5299-3548-92AE-13E13218B15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96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2B6130-B326-4F40-A0C7-232396BCA781}" type="slidenum">
              <a:rPr lang="en-GB"/>
              <a:pPr/>
              <a:t>46</a:t>
            </a:fld>
            <a:endParaRPr lang="en-GB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r>
              <a:rPr lang="en-GB" sz="1000" dirty="0"/>
              <a:t>Mobile empirical</a:t>
            </a:r>
          </a:p>
          <a:p>
            <a:endParaRPr lang="en-GB" sz="1000" dirty="0"/>
          </a:p>
          <a:p>
            <a:r>
              <a:rPr lang="en-GB" sz="1000" dirty="0"/>
              <a:t>Our methods for exploring mobile societies are still based</a:t>
            </a:r>
            <a:r>
              <a:rPr lang="en-GB" sz="1000" baseline="0" dirty="0"/>
              <a:t> mostly on being stationary</a:t>
            </a:r>
          </a:p>
          <a:p>
            <a:endParaRPr lang="en-GB" sz="1000" baseline="0" dirty="0"/>
          </a:p>
          <a:p>
            <a:r>
              <a:rPr lang="en-GB" sz="1000" baseline="0" dirty="0"/>
              <a:t>They’re not ‘in-world’, they’re not aligned to the culture, mobile or working class or perhaps </a:t>
            </a:r>
            <a:r>
              <a:rPr lang="en-GB" sz="1000" baseline="0" dirty="0" err="1"/>
              <a:t>nomdic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6711828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GB" dirty="0"/>
              <a:t>Towards</a:t>
            </a:r>
            <a:r>
              <a:rPr lang="en-GB" baseline="0" dirty="0"/>
              <a:t> liquid / high / post </a:t>
            </a:r>
            <a:r>
              <a:rPr lang="en-GB" baseline="0" dirty="0" err="1"/>
              <a:t>moderrnity</a:t>
            </a:r>
            <a:endParaRPr lang="en-GB" baseline="0" dirty="0"/>
          </a:p>
          <a:p>
            <a:pPr eaLnBrk="1" hangingPunct="1">
              <a:spcBef>
                <a:spcPct val="0"/>
              </a:spcBef>
              <a:defRPr/>
            </a:pPr>
            <a:endParaRPr lang="en-GB" baseline="0" dirty="0"/>
          </a:p>
          <a:p>
            <a:pPr eaLnBrk="1" hangingPunct="1">
              <a:spcBef>
                <a:spcPct val="0"/>
              </a:spcBef>
              <a:defRPr/>
            </a:pPr>
            <a:r>
              <a:rPr lang="en-GB" baseline="0" dirty="0"/>
              <a:t>Moving beyond </a:t>
            </a:r>
            <a:r>
              <a:rPr lang="en-GB" baseline="0" dirty="0" err="1"/>
              <a:t>eurpean</a:t>
            </a:r>
            <a:r>
              <a:rPr lang="en-GB" baseline="0" dirty="0"/>
              <a:t> modernity</a:t>
            </a:r>
            <a:endParaRPr lang="en-GB" dirty="0"/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4B93BFD-FDFE-E84F-8A84-C5E10A8D0C13}" type="slidenum">
              <a:rPr lang="en-GB"/>
              <a:pPr>
                <a:defRPr/>
              </a:pPr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84043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Understanding the characters you meet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2B0F8-4742-8141-95AC-F5BEC0D833E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1237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xmlns="" id="{30E3893E-08AE-F24E-854F-78FE0C014E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xmlns="" id="{D129CEE9-6374-BC4E-AB02-291A95210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>
                <a:latin typeface="Arial" panose="020B0604020202020204" pitchFamily="34" charset="0"/>
              </a:rPr>
              <a:t>Threats from pinyin; threats to occitan, gaelic; m4litt captures language being written</a:t>
            </a:r>
          </a:p>
          <a:p>
            <a:pPr eaLnBrk="1" hangingPunct="1"/>
            <a:endParaRPr lang="en-GB" altLang="en-US">
              <a:latin typeface="Arial" panose="020B0604020202020204" pitchFamily="34" charset="0"/>
            </a:endParaRPr>
          </a:p>
          <a:p>
            <a:pPr eaLnBrk="1" hangingPunct="1"/>
            <a:r>
              <a:rPr lang="en-GB" altLang="en-US">
                <a:latin typeface="Arial" panose="020B0604020202020204" pitchFamily="34" charset="0"/>
              </a:rPr>
              <a:t>IHT captures examples of minority language being preserved on WWW</a:t>
            </a:r>
          </a:p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xmlns="" id="{F256A842-8C3B-B144-8ADD-6DAE77C94B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DB095FE-A47A-8D4D-83FD-6C737905D53C}" type="slidenum">
              <a:rPr lang="en-GB" altLang="en-US"/>
              <a:pPr eaLnBrk="1" hangingPunct="1"/>
              <a:t>51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28228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Ideology embedded, pedagogy embedded</a:t>
            </a:r>
          </a:p>
          <a:p>
            <a:endParaRPr lang="en-GB" dirty="0"/>
          </a:p>
          <a:p>
            <a:r>
              <a:rPr lang="en-GB" dirty="0"/>
              <a:t>Alien ideas about teaching &amp; learning</a:t>
            </a:r>
          </a:p>
          <a:p>
            <a:endParaRPr lang="en-GB" dirty="0"/>
          </a:p>
          <a:p>
            <a:r>
              <a:rPr lang="en-GB" dirty="0"/>
              <a:t>Not just inappropriate costs &amp; technologies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1A89A-AAF3-4909-A777-B253A1D6EEA8}" type="slidenum">
              <a:rPr lang="en-GB" smtClean="0"/>
              <a:pPr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1929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Cargo cult</a:t>
            </a:r>
          </a:p>
          <a:p>
            <a:endParaRPr lang="en-GB" dirty="0"/>
          </a:p>
          <a:p>
            <a:r>
              <a:rPr lang="en-GB" dirty="0"/>
              <a:t>Inappropriate expectations … problems that </a:t>
            </a:r>
            <a:r>
              <a:rPr lang="en-GB" dirty="0" err="1"/>
              <a:t>e</a:t>
            </a:r>
            <a:r>
              <a:rPr lang="en-GB" dirty="0"/>
              <a:t>-learning can’t solve</a:t>
            </a:r>
          </a:p>
          <a:p>
            <a:endParaRPr lang="en-GB" dirty="0"/>
          </a:p>
          <a:p>
            <a:r>
              <a:rPr lang="en-GB" dirty="0"/>
              <a:t>‘catching-up’ / ‘leap-</a:t>
            </a:r>
            <a:r>
              <a:rPr lang="en-GB" dirty="0" err="1"/>
              <a:t>froggng</a:t>
            </a:r>
            <a:r>
              <a:rPr lang="en-GB" dirty="0"/>
              <a:t>’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11A89A-AAF3-4909-A777-B253A1D6EEA8}" type="slidenum">
              <a:rPr lang="en-GB" smtClean="0"/>
              <a:pPr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377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2B0F8-4742-8141-95AC-F5BEC0D833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753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Understanding the characters you meet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2B0F8-4742-8141-95AC-F5BEC0D833E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2293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Leading to world reader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DF4F0-8C00-EC4E-A4B6-9304C6B2794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493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 to the fire hose</a:t>
            </a:r>
          </a:p>
          <a:p>
            <a:endParaRPr lang="en-US" dirty="0"/>
          </a:p>
          <a:p>
            <a:r>
              <a:rPr lang="en-US" dirty="0"/>
              <a:t>Scholarly</a:t>
            </a:r>
            <a:r>
              <a:rPr lang="en-US" baseline="0" dirty="0"/>
              <a:t> and political and popular movement to </a:t>
            </a:r>
            <a:r>
              <a:rPr lang="en-US" baseline="0" dirty="0" err="1"/>
              <a:t>decolonise</a:t>
            </a:r>
            <a:r>
              <a:rPr lang="en-US" baseline="0" dirty="0"/>
              <a:t> the </a:t>
            </a:r>
            <a:r>
              <a:rPr lang="en-US" baseline="0" dirty="0" err="1"/>
              <a:t>african</a:t>
            </a:r>
            <a:r>
              <a:rPr lang="en-US" baseline="0" dirty="0"/>
              <a:t> mind </a:t>
            </a:r>
            <a:r>
              <a:rPr lang="mr-IN" baseline="0" dirty="0"/>
              <a:t>–</a:t>
            </a:r>
            <a:r>
              <a:rPr lang="en-US" baseline="0" dirty="0"/>
              <a:t> pushing back</a:t>
            </a:r>
          </a:p>
          <a:p>
            <a:endParaRPr lang="en-US" baseline="0" dirty="0"/>
          </a:p>
          <a:p>
            <a:r>
              <a:rPr lang="en-US" baseline="0" dirty="0"/>
              <a:t>And the </a:t>
            </a:r>
            <a:r>
              <a:rPr lang="en-US" baseline="0" dirty="0" err="1"/>
              <a:t>decolonise</a:t>
            </a:r>
            <a:r>
              <a:rPr lang="en-US" baseline="0" dirty="0"/>
              <a:t> the non-traditional mind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DF4F0-8C00-EC4E-A4B6-9304C6B27944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8846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Understanding the characters you meet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2B0F8-4742-8141-95AC-F5BEC0D833E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386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Digital self, </a:t>
            </a:r>
          </a:p>
          <a:p>
            <a:endParaRPr lang="en-US" dirty="0"/>
          </a:p>
          <a:p>
            <a:r>
              <a:rPr lang="en-US" dirty="0"/>
              <a:t>Managing the digital elf</a:t>
            </a:r>
          </a:p>
          <a:p>
            <a:r>
              <a:rPr lang="en-US" dirty="0"/>
              <a:t>Prospering in digital space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2B0F8-4742-8141-95AC-F5BEC0D833E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151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Phones in restaurants </a:t>
            </a:r>
            <a:r>
              <a:rPr lang="mr-IN" dirty="0"/>
              <a:t>–</a:t>
            </a:r>
            <a:r>
              <a:rPr lang="en-US" dirty="0"/>
              <a:t> hierarchies, gender, formality </a:t>
            </a:r>
            <a:r>
              <a:rPr lang="mr-IN" dirty="0"/>
              <a:t>–</a:t>
            </a:r>
            <a:r>
              <a:rPr lang="en-US" dirty="0"/>
              <a:t> all the contexts of business language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6C3D7-D343-984A-8A2A-044D845B27E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2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example enforced eavesdropping</a:t>
            </a:r>
          </a:p>
          <a:p>
            <a:endParaRPr lang="en-US" dirty="0"/>
          </a:p>
          <a:p>
            <a:r>
              <a:rPr lang="en-US" dirty="0"/>
              <a:t>And tie</a:t>
            </a:r>
            <a:r>
              <a:rPr lang="en-US" baseline="0" dirty="0"/>
              <a:t> signs</a:t>
            </a:r>
          </a:p>
          <a:p>
            <a:endParaRPr lang="en-US" baseline="0" dirty="0"/>
          </a:p>
          <a:p>
            <a:r>
              <a:rPr lang="en-US" baseline="0" dirty="0"/>
              <a:t>Absent presence (and the reverse) in family, business and school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6C3D7-D343-984A-8A2A-044D845B27E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390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xmlns="" id="{7A184AD0-4C5E-0347-97BB-3ECC5BA204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xmlns="" id="{4CFCF0B7-0212-E34E-B094-9447CD538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>
                <a:latin typeface="Arial" panose="020B0604020202020204" pitchFamily="34" charset="0"/>
              </a:rPr>
              <a:t>mobiles further blur the issue of the reader and their identity</a:t>
            </a:r>
          </a:p>
          <a:p>
            <a:pPr eaLnBrk="1" hangingPunct="1"/>
            <a:endParaRPr lang="en-GB" altLang="en-US">
              <a:latin typeface="Arial" panose="020B0604020202020204" pitchFamily="34" charset="0"/>
            </a:endParaRPr>
          </a:p>
          <a:p>
            <a:pPr eaLnBrk="1" hangingPunct="1"/>
            <a:r>
              <a:rPr lang="en-GB" altLang="en-US">
                <a:latin typeface="Arial" panose="020B0604020202020204" pitchFamily="34" charset="0"/>
              </a:rPr>
              <a:t>Arguing that the reading of digital texts is not the same as mobile digital texts</a:t>
            </a: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xmlns="" id="{D4135C9D-58AC-AB43-816A-23F2A5C215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9D1C31B-1731-6D4C-B61E-FAB92D6EF25F}" type="slidenum">
              <a:rPr lang="en-GB" altLang="en-US"/>
              <a:pPr eaLnBrk="1" hangingPunct="1"/>
              <a:t>28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03399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Digital literacy as a survival skills in digital countries and communities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22B0F8-4742-8141-95AC-F5BEC0D833E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373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dirty="0">
                <a:latin typeface="Calibri" charset="0"/>
              </a:rPr>
              <a:t>These spaces inhabited by </a:t>
            </a:r>
            <a:r>
              <a:rPr lang="en-GB" dirty="0" err="1">
                <a:latin typeface="Calibri" charset="0"/>
              </a:rPr>
              <a:t>phoneurs</a:t>
            </a:r>
            <a:r>
              <a:rPr lang="en-GB" dirty="0">
                <a:latin typeface="Calibri" charset="0"/>
              </a:rPr>
              <a:t>, </a:t>
            </a:r>
            <a:r>
              <a:rPr lang="en-GB" dirty="0" err="1">
                <a:latin typeface="Calibri" charset="0"/>
              </a:rPr>
              <a:t>twitterati</a:t>
            </a:r>
            <a:r>
              <a:rPr lang="en-GB" dirty="0">
                <a:latin typeface="Calibri" charset="0"/>
              </a:rPr>
              <a:t>, </a:t>
            </a:r>
            <a:r>
              <a:rPr lang="en-GB" dirty="0" err="1">
                <a:latin typeface="Calibri" charset="0"/>
              </a:rPr>
              <a:t>facebookers</a:t>
            </a:r>
            <a:r>
              <a:rPr lang="en-GB" dirty="0">
                <a:latin typeface="Calibri" charset="0"/>
              </a:rPr>
              <a:t> constitutes different overlapping &amp; ephemeral foreign countries</a:t>
            </a:r>
          </a:p>
          <a:p>
            <a:endParaRPr lang="en-GB" dirty="0">
              <a:latin typeface="Calibri" charset="0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7567249-8F56-5C4C-A44B-5C4B61A7E1A5}" type="slidenum">
              <a:rPr lang="en-GB"/>
              <a:pPr eaLnBrk="1" hangingPunct="1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441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genres emerge, new codes, forms and languages to express and connect</a:t>
            </a:r>
          </a:p>
          <a:p>
            <a:endParaRPr lang="en-US" dirty="0"/>
          </a:p>
          <a:p>
            <a:r>
              <a:rPr lang="en-US" dirty="0"/>
              <a:t>The selfie, the blog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6C3D7-D343-984A-8A2A-044D845B27E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696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64AD07-F0A3-FB43-8ACC-B795F7BA53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CCBBFCD-3F80-0D4F-B21A-E27654A21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829DFE-6A35-5B4B-B4AD-3FD7DB286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8EE3-459D-FF47-BCD3-7E5EA9D6C829}" type="datetimeFigureOut">
              <a:rPr lang="en-US" smtClean="0"/>
              <a:t>11/05/18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93F3F2-9579-FD4A-BF89-74E91C8D1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46D8EB-FAEB-BE46-8102-AFC2B8F40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5EA39-0552-1D41-AB66-3987C87A6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67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E6855B-0171-BB44-924D-AFB8FE32C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E2FD569-9FFD-FA41-BD66-129A1C9F1E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1F713F-2954-2A42-A4AA-43942463F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8EE3-459D-FF47-BCD3-7E5EA9D6C829}" type="datetimeFigureOut">
              <a:rPr lang="en-US" smtClean="0"/>
              <a:t>11/05/18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F912E8-2831-5E44-8519-EC9F3B5E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2E7094-F970-9341-856D-88DDB79CB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5EA39-0552-1D41-AB66-3987C87A6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046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B47E6E9-8B2A-B24A-BBC2-3B7F2F25D0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986C98C-579D-8840-A170-5D45D5CE2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F3001B-C4B6-2B4F-A032-5C125A486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8EE3-459D-FF47-BCD3-7E5EA9D6C829}" type="datetimeFigureOut">
              <a:rPr lang="en-US" smtClean="0"/>
              <a:t>11/05/18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4466FC-C2B4-D448-B9DF-B499736F1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3F4D3-172A-9C41-96CB-DCEC2C4F8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5EA39-0552-1D41-AB66-3987C87A6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62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96E605-72C0-9445-966F-A581B18DF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1707A1-A0D0-9248-8F6A-B03BD4C68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206FD6-755E-BB4C-A2CD-EF7F8B74A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8EE3-459D-FF47-BCD3-7E5EA9D6C829}" type="datetimeFigureOut">
              <a:rPr lang="en-US" smtClean="0"/>
              <a:t>11/05/18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7FF48D-B7E8-F549-9A82-281AE875A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B02326-E484-E443-AFA7-4013E5F5B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5EA39-0552-1D41-AB66-3987C87A6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24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428E80-DD4C-2440-ADFD-8D2269A69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D445DE-A61A-DC49-AC8A-C78FD1246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C6AB62-CE88-FF4F-ABBE-FE6B21979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8EE3-459D-FF47-BCD3-7E5EA9D6C829}" type="datetimeFigureOut">
              <a:rPr lang="en-US" smtClean="0"/>
              <a:t>11/05/18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DD1B10-94CA-6142-B0FB-C91D09A6B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CCFCAF-5E3E-224B-8B29-654FDA3D1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5EA39-0552-1D41-AB66-3987C87A6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818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B8993C-65FE-9242-AD64-5D81F4A07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9D1DBB-5B78-E24D-986C-97DC71FFD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8C90F41-F14F-0448-A243-F02150EF09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633E18F-4797-CD4C-93FE-FB92C8118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8EE3-459D-FF47-BCD3-7E5EA9D6C829}" type="datetimeFigureOut">
              <a:rPr lang="en-US" smtClean="0"/>
              <a:t>11/05/18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11A6E01-6670-7843-B41B-6BDA6AC54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5D2884B-1E43-6544-8CC7-D7F50F059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5EA39-0552-1D41-AB66-3987C87A6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21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443E5F-4BD6-7B4A-8E46-625DA6302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F22AFE6-7D88-514A-974D-0596CA59A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117D0C9-B3D1-0640-B40E-B35E44270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09F544B-69D8-5E45-9BBB-11CC2B88DF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B12EF1C-706B-F546-9FAC-601320B378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FC3D4C4-6376-1347-8DEB-E011F2689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8EE3-459D-FF47-BCD3-7E5EA9D6C829}" type="datetimeFigureOut">
              <a:rPr lang="en-US" smtClean="0"/>
              <a:t>11/05/18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A7853A2-00DA-514A-82D1-0957CF796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0F14FD7-F2B3-0149-A778-6235FF436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5EA39-0552-1D41-AB66-3987C87A6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184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32E22E-5259-754C-81D2-A9BBBB410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3E41341-A51F-084E-9970-9433D937B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8EE3-459D-FF47-BCD3-7E5EA9D6C829}" type="datetimeFigureOut">
              <a:rPr lang="en-US" smtClean="0"/>
              <a:t>11/05/18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130629B-82B9-A24A-BBE2-D95DE1242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11DDB7B-E722-D64A-AC85-D2721F012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5EA39-0552-1D41-AB66-3987C87A6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961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48465B0-590A-AD4F-9FDF-FE98DDC8A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8EE3-459D-FF47-BCD3-7E5EA9D6C829}" type="datetimeFigureOut">
              <a:rPr lang="en-US" smtClean="0"/>
              <a:t>11/05/18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950F5B0-1019-4848-BFDC-F8CAA364D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15EB47D-17E3-C245-9437-3BB4F8F36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5EA39-0552-1D41-AB66-3987C87A6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305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1DA76-BD06-FE4F-92C2-B51E6B4D2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D98E95-15B8-8042-ADD0-BEBF7DDE6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19DC552-20D5-C646-BD69-F007A5BAC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C548AC-EE7D-F94F-A17F-2E09BB943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8EE3-459D-FF47-BCD3-7E5EA9D6C829}" type="datetimeFigureOut">
              <a:rPr lang="en-US" smtClean="0"/>
              <a:t>11/05/18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D13161-351F-7143-B717-EC83BE1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326C65-443D-7045-95A7-9223B920C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5EA39-0552-1D41-AB66-3987C87A6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885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F5DCEB-2072-9549-AF84-E774ADC53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3863A59-8DE9-1A42-8918-FAA273DE44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51139C3-5FE5-A342-AE3D-65B08F7F45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63BAD3-8122-F440-890E-3211A9ED2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18EE3-459D-FF47-BCD3-7E5EA9D6C829}" type="datetimeFigureOut">
              <a:rPr lang="en-US" smtClean="0"/>
              <a:t>11/05/18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7BDE7D-2DE2-8A4C-B17D-153F7E9B2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D4722ED-9B7F-434F-9BEB-04CC8703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5EA39-0552-1D41-AB66-3987C87A6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67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B781066-616B-CD43-B423-DB963691E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9C9BFC-46A8-D144-B2E7-176C6802E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603E81-1856-8746-A51B-97D021569C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18EE3-459D-FF47-BCD3-7E5EA9D6C829}" type="datetimeFigureOut">
              <a:rPr lang="en-US" smtClean="0"/>
              <a:t>11/05/18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3E82A1E-C756-4E49-B602-E451234E4F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7CDFCB-1189-F948-9E3E-44CF484919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5EA39-0552-1D41-AB66-3987C87A6C8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52480-AA2D-D04A-83ED-51A433E4A8B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968836" y="4820748"/>
            <a:ext cx="4973781" cy="167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933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0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3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8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9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tif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tif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tif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4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6.tif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8CB194-0131-1740-A7BE-D80780CE74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3013"/>
            <a:ext cx="9144000" cy="2387600"/>
          </a:xfrm>
        </p:spPr>
        <p:txBody>
          <a:bodyPr/>
          <a:lstStyle/>
          <a:p>
            <a:r>
              <a:rPr lang="en-US" dirty="0"/>
              <a:t>Digital Literacy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5663C98-2438-6B45-B3F3-5F0BFB0A29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57657"/>
            <a:ext cx="9144000" cy="1655762"/>
          </a:xfrm>
        </p:spPr>
        <p:txBody>
          <a:bodyPr/>
          <a:lstStyle/>
          <a:p>
            <a:r>
              <a:rPr lang="en-US" sz="4000" dirty="0"/>
              <a:t>Is it critical?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727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99E16B-F23A-AB46-BE60-1FFBD82B4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1" y="207207"/>
            <a:ext cx="6153234" cy="532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84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6FBF97-89B1-9E4E-ABF7-1A70AFBC4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840" y="0"/>
            <a:ext cx="8851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08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5C679D-8456-6F49-A0F6-B66067FE0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80"/>
            <a:ext cx="12192000" cy="554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03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FF45F8C-20FA-CD44-A5C2-E260614C2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" y="586740"/>
            <a:ext cx="77724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70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3D1BFA1-8FB7-2142-B4A7-2D9647067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70" y="0"/>
            <a:ext cx="11468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1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FA3E03-8506-1F4E-AAAA-0642259A1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437" y="0"/>
            <a:ext cx="9693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26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99E16B-F23A-AB46-BE60-1FFBD82B4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1" y="207207"/>
            <a:ext cx="6153234" cy="532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253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6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29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56784" cy="5292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4698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C9144F3-4575-A748-AD7C-809A4B3494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89954" cy="536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40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A6902B-A2FC-EF46-A8CC-A4CABBFD9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400" y="-227246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76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0D7CD22-B2BB-5F44-B9A3-AE9995474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" y="779780"/>
            <a:ext cx="7916064" cy="414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989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19921"/>
            <a:ext cx="6655633" cy="595230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549984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897" y="15250"/>
            <a:ext cx="7315430" cy="549230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360101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0" y="190500"/>
            <a:ext cx="9144001" cy="64718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84671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99E16B-F23A-AB46-BE60-1FFBD82B4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1" y="207207"/>
            <a:ext cx="6153234" cy="532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18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BILEMANN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50" y="121737"/>
            <a:ext cx="6369004" cy="636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082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st0025l">
            <a:extLst>
              <a:ext uri="{FF2B5EF4-FFF2-40B4-BE49-F238E27FC236}">
                <a16:creationId xmlns:a16="http://schemas.microsoft.com/office/drawing/2014/main" xmlns="" id="{1A7226F5-18D8-D545-807A-C995B7374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6772275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9887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in eavesdropp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43" y="0"/>
            <a:ext cx="6323773" cy="686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111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xmlns="" id="{6AA6EA58-1F88-EC43-ACE5-3C8F3737A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09" b="2835"/>
          <a:stretch>
            <a:fillRect/>
          </a:stretch>
        </p:blipFill>
        <p:spPr bwMode="auto">
          <a:xfrm>
            <a:off x="3329253" y="-17463"/>
            <a:ext cx="85471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711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32AB49F-E553-9E46-B965-DFE7C4BB4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27" y="104931"/>
            <a:ext cx="6187440" cy="690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924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D57038A-647A-064C-84FD-F331CDC37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328" y="-283210"/>
            <a:ext cx="9229652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172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99E16B-F23A-AB46-BE60-1FFBD82B4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1" y="207207"/>
            <a:ext cx="6153234" cy="532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221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35504" cy="515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77564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ush_ipod">
            <a:extLst>
              <a:ext uri="{FF2B5EF4-FFF2-40B4-BE49-F238E27FC236}">
                <a16:creationId xmlns:a16="http://schemas.microsoft.com/office/drawing/2014/main" xmlns="" id="{88F323C9-7CF2-1B46-B4E5-2EAADE8F3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068" y="0"/>
            <a:ext cx="4748212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40075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0DD9D7DF-73B9-F347-A94D-7D902150D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313495" cy="5909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18521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ssed_call_blr.jpg">
            <a:extLst>
              <a:ext uri="{FF2B5EF4-FFF2-40B4-BE49-F238E27FC236}">
                <a16:creationId xmlns:a16="http://schemas.microsoft.com/office/drawing/2014/main" xmlns="" id="{2FAF6333-040D-1D43-8182-AE99D82617D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0"/>
            <a:ext cx="6852285" cy="534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34831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lfie-Giocond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5" y="36796"/>
            <a:ext cx="5171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7935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E8D722C-A6D5-D345-9679-D1FE80412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6771460" cy="50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241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GB">
                <a:ea typeface="SimSun" charset="0"/>
              </a:rPr>
              <a:t>John Traxler</a:t>
            </a:r>
          </a:p>
        </p:txBody>
      </p:sp>
      <p:pic>
        <p:nvPicPr>
          <p:cNvPr id="6146" name="Picture 5" descr="dt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312" y="784225"/>
            <a:ext cx="7786688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225090" y="1871662"/>
            <a:ext cx="15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Informal ethics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092590"/>
      </p:ext>
    </p:extLst>
  </p:cSld>
  <p:clrMapOvr>
    <a:masterClrMapping/>
  </p:clrMapOvr>
  <p:transition xmlns:p14="http://schemas.microsoft.com/office/powerpoint/2010/main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99E16B-F23A-AB46-BE60-1FFBD82B4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1" y="207207"/>
            <a:ext cx="6153234" cy="532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296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anews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0688" y="0"/>
            <a:ext cx="5262562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1E4CBD-C528-4BBE-BF4D-985069BB00DB}" type="slidenum">
              <a:rPr lang="en-GB"/>
              <a:pPr>
                <a:defRPr/>
              </a:pPr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313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971414-5F82-0946-8C92-45386D05B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7296505" cy="582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548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9CB429A-3918-904A-AC99-1AAF4E36F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502" y="0"/>
            <a:ext cx="9137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989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79D2C8-3BA8-8640-AEE4-D694CD6DC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994" y="14990"/>
            <a:ext cx="113590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335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11742E-4F63-224E-8B1A-6CB1BFD81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" y="369570"/>
            <a:ext cx="67818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223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BDB0D5-9DC6-5745-A87D-344B3D261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3" y="0"/>
            <a:ext cx="121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346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bam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79" y="213360"/>
            <a:ext cx="10465917" cy="65063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85938" y="6129338"/>
            <a:ext cx="1779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More suspicion</a:t>
            </a:r>
          </a:p>
        </p:txBody>
      </p:sp>
    </p:spTree>
    <p:extLst>
      <p:ext uri="{BB962C8B-B14F-4D97-AF65-F5344CB8AC3E}">
        <p14:creationId xmlns:p14="http://schemas.microsoft.com/office/powerpoint/2010/main" val="20280327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DA0165F-7138-A74A-9EBF-30883317D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20" y="412750"/>
            <a:ext cx="63500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580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_42988531_lobster_416_af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0" y="115968"/>
            <a:ext cx="7268665" cy="524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327289"/>
      </p:ext>
    </p:extLst>
  </p:cSld>
  <p:clrMapOvr>
    <a:masterClrMapping/>
  </p:clrMapOvr>
  <p:transition xmlns:p14="http://schemas.microsoft.com/office/powerpoint/2010/main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2"/>
          <p:cNvSpPr txBox="1">
            <a:spLocks noChangeArrowheads="1"/>
          </p:cNvSpPr>
          <p:nvPr/>
        </p:nvSpPr>
        <p:spPr bwMode="auto">
          <a:xfrm>
            <a:off x="1900238" y="2944815"/>
            <a:ext cx="1846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>
              <a:latin typeface="Times New Roman" charset="0"/>
            </a:endParaRPr>
          </a:p>
        </p:txBody>
      </p:sp>
      <p:pic>
        <p:nvPicPr>
          <p:cNvPr id="82946" name="Picture 4" descr="nz3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405" y="-61913"/>
            <a:ext cx="8929688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7206573"/>
      </p:ext>
    </p:extLst>
  </p:cSld>
  <p:clrMapOvr>
    <a:masterClrMapping/>
  </p:clrMapOvr>
  <p:transition xmlns:p14="http://schemas.microsoft.com/office/powerpoint/2010/main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99E16B-F23A-AB46-BE60-1FFBD82B4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1" y="207207"/>
            <a:ext cx="6153234" cy="532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472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3593" b="2874"/>
          <a:stretch>
            <a:fillRect/>
          </a:stretch>
        </p:blipFill>
        <p:spPr bwMode="auto">
          <a:xfrm>
            <a:off x="0" y="0"/>
            <a:ext cx="6768752" cy="6937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2317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8D191AE-2AA3-6C46-8EAD-FF936EC4C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660400"/>
            <a:ext cx="690880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72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140442-F3BF-B144-B4C7-7F6425A53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67149" cy="510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107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>
            <a:extLst>
              <a:ext uri="{FF2B5EF4-FFF2-40B4-BE49-F238E27FC236}">
                <a16:creationId xmlns:a16="http://schemas.microsoft.com/office/drawing/2014/main" xmlns="" id="{58A2AD50-BF37-9D45-96D0-A8E70EE40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42" y="133180"/>
            <a:ext cx="7921625" cy="525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23466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A97883A-6E0B-CC4B-9B0E-C03D00C96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360" y="0"/>
            <a:ext cx="10160000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300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ovanni_Domenico_Tipeolo,_Procession_of_the_Trojan_Horse_in_Troy__1773_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59497" y="-27384"/>
            <a:ext cx="9195883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134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go-cul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7747462" cy="529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216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99E16B-F23A-AB46-BE60-1FFBD82B4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1" y="207207"/>
            <a:ext cx="6153234" cy="532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656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4A15CF6-50AE-C142-A437-96B6A8F4E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77" y="0"/>
            <a:ext cx="11512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235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99228E0-5785-F642-A7A5-BF1AF97D9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53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580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73BB523-887C-8140-9B42-41F324AD5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7612405" cy="505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571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954" y="359764"/>
            <a:ext cx="8720048" cy="325957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66792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343B698-94A2-A145-A4BC-8E8DB1C48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925" y="0"/>
            <a:ext cx="10585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320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193" y="53011"/>
            <a:ext cx="8861287" cy="664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699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0" y="55418"/>
            <a:ext cx="9144000" cy="6858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663902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2922" y="662610"/>
            <a:ext cx="7721599" cy="57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792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99E16B-F23A-AB46-BE60-1FFBD82B4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1" y="207207"/>
            <a:ext cx="6153234" cy="532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73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C26DC76-9856-7943-97D1-915716987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" y="0"/>
            <a:ext cx="27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11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EF308DD-9709-CF4A-845C-FAF4D7EA6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69" y="140970"/>
            <a:ext cx="6516021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00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0F4BB8-6F19-BE4E-8EFE-62C82407B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59" y="177196"/>
            <a:ext cx="7407223" cy="516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961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388</Words>
  <Application>Microsoft Macintosh PowerPoint</Application>
  <PresentationFormat>Custom</PresentationFormat>
  <Paragraphs>94</Paragraphs>
  <Slides>63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Digital Literacy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Literacy</dc:title>
  <dc:creator>John Traxler</dc:creator>
  <cp:lastModifiedBy>John Traxler</cp:lastModifiedBy>
  <cp:revision>21</cp:revision>
  <dcterms:created xsi:type="dcterms:W3CDTF">2018-04-21T16:16:59Z</dcterms:created>
  <dcterms:modified xsi:type="dcterms:W3CDTF">2018-05-11T08:17:30Z</dcterms:modified>
</cp:coreProperties>
</file>