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74" r:id="rId2"/>
    <p:sldId id="286" r:id="rId3"/>
    <p:sldId id="260" r:id="rId4"/>
    <p:sldId id="256" r:id="rId5"/>
    <p:sldId id="257" r:id="rId6"/>
    <p:sldId id="275" r:id="rId7"/>
    <p:sldId id="276" r:id="rId8"/>
    <p:sldId id="277" r:id="rId9"/>
    <p:sldId id="273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75492"/>
  </p:normalViewPr>
  <p:slideViewPr>
    <p:cSldViewPr snapToGrid="0">
      <p:cViewPr varScale="1">
        <p:scale>
          <a:sx n="57" d="100"/>
          <a:sy n="57" d="100"/>
        </p:scale>
        <p:origin x="102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5A0DD-9D1E-4AE1-A960-4F9E205470BD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A8DA3-39BC-4867-8C09-EA66B6CFD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ECAR top 10 </a:t>
            </a:r>
            <a:r>
              <a:rPr lang="it-IT" dirty="0" err="1"/>
              <a:t>issues</a:t>
            </a:r>
            <a:endParaRPr lang="it-IT" dirty="0"/>
          </a:p>
          <a:p>
            <a:r>
              <a:rPr lang="it-IT" dirty="0"/>
              <a:t>Compare </a:t>
            </a:r>
            <a:r>
              <a:rPr lang="it-IT" dirty="0" err="1"/>
              <a:t>AUR’s</a:t>
            </a:r>
            <a:r>
              <a:rPr lang="it-IT" dirty="0"/>
              <a:t> </a:t>
            </a:r>
            <a:r>
              <a:rPr lang="it-IT" dirty="0" err="1"/>
              <a:t>technology</a:t>
            </a:r>
            <a:r>
              <a:rPr lang="it-IT" dirty="0"/>
              <a:t>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A8DA3-39BC-4867-8C09-EA66B6CFD2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2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Meaning</a:t>
            </a:r>
            <a:r>
              <a:rPr lang="it-IT" dirty="0"/>
              <a:t> ….</a:t>
            </a:r>
          </a:p>
          <a:p>
            <a:r>
              <a:rPr lang="it-IT" dirty="0"/>
              <a:t>IT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called</a:t>
            </a:r>
            <a:r>
              <a:rPr lang="it-IT" dirty="0"/>
              <a:t> last minute</a:t>
            </a:r>
          </a:p>
          <a:p>
            <a:r>
              <a:rPr lang="it-IT" dirty="0"/>
              <a:t>must be part of </a:t>
            </a:r>
            <a:r>
              <a:rPr lang="it-IT" dirty="0" err="1"/>
              <a:t>discourse</a:t>
            </a:r>
            <a:r>
              <a:rPr lang="it-IT" dirty="0"/>
              <a:t> from </a:t>
            </a:r>
            <a:r>
              <a:rPr lang="it-IT" dirty="0" err="1"/>
              <a:t>beginning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A8DA3-39BC-4867-8C09-EA66B6CFD2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6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Last 8 </a:t>
            </a:r>
            <a:r>
              <a:rPr lang="it-IT" dirty="0" err="1"/>
              <a:t>years</a:t>
            </a:r>
            <a:r>
              <a:rPr lang="it-IT" dirty="0"/>
              <a:t> </a:t>
            </a:r>
            <a:r>
              <a:rPr lang="it-IT" dirty="0" err="1"/>
              <a:t>solution</a:t>
            </a:r>
            <a:r>
              <a:rPr lang="it-IT" dirty="0"/>
              <a:t> to </a:t>
            </a:r>
            <a:r>
              <a:rPr lang="it-IT" dirty="0" err="1"/>
              <a:t>problem</a:t>
            </a:r>
            <a:endParaRPr lang="it-IT" dirty="0"/>
          </a:p>
          <a:p>
            <a:r>
              <a:rPr lang="it-IT" dirty="0"/>
              <a:t>IT </a:t>
            </a:r>
            <a:r>
              <a:rPr lang="it-IT" dirty="0" err="1"/>
              <a:t>institutional</a:t>
            </a:r>
            <a:r>
              <a:rPr lang="it-IT" dirty="0"/>
              <a:t> partner of </a:t>
            </a:r>
            <a:r>
              <a:rPr lang="it-IT" dirty="0" err="1"/>
              <a:t>academic</a:t>
            </a:r>
            <a:r>
              <a:rPr lang="it-IT" dirty="0"/>
              <a:t> </a:t>
            </a:r>
            <a:r>
              <a:rPr lang="it-IT" dirty="0" err="1"/>
              <a:t>excellence</a:t>
            </a:r>
            <a:r>
              <a:rPr lang="it-IT" dirty="0"/>
              <a:t> &amp;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sucess</a:t>
            </a:r>
            <a:r>
              <a:rPr lang="it-IT" dirty="0"/>
              <a:t>.</a:t>
            </a:r>
          </a:p>
          <a:p>
            <a:r>
              <a:rPr lang="it-IT" dirty="0" err="1"/>
              <a:t>Innovation</a:t>
            </a:r>
            <a:r>
              <a:rPr lang="it-IT" dirty="0"/>
              <a:t> </a:t>
            </a:r>
            <a:r>
              <a:rPr lang="it-IT" dirty="0" err="1"/>
              <a:t>involves</a:t>
            </a:r>
            <a:r>
              <a:rPr lang="it-IT" dirty="0"/>
              <a:t> IT</a:t>
            </a:r>
          </a:p>
          <a:p>
            <a:r>
              <a:rPr lang="it-IT" dirty="0"/>
              <a:t>Statement of </a:t>
            </a:r>
            <a:r>
              <a:rPr lang="it-IT" dirty="0" err="1"/>
              <a:t>innovation</a:t>
            </a:r>
            <a:r>
              <a:rPr lang="it-IT" dirty="0"/>
              <a:t> </a:t>
            </a:r>
            <a:r>
              <a:rPr lang="it-IT" dirty="0" err="1"/>
              <a:t>board</a:t>
            </a:r>
            <a:r>
              <a:rPr lang="it-IT" dirty="0"/>
              <a:t> of </a:t>
            </a:r>
            <a:r>
              <a:rPr lang="it-IT" dirty="0" err="1"/>
              <a:t>university</a:t>
            </a:r>
            <a:r>
              <a:rPr lang="it-IT" dirty="0"/>
              <a:t> </a:t>
            </a:r>
            <a:r>
              <a:rPr lang="it-IT" dirty="0" err="1"/>
              <a:t>governers</a:t>
            </a:r>
            <a:r>
              <a:rPr lang="it-IT" dirty="0"/>
              <a:t>. 6 </a:t>
            </a:r>
            <a:r>
              <a:rPr lang="it-IT" dirty="0" err="1"/>
              <a:t>principles</a:t>
            </a:r>
            <a:r>
              <a:rPr lang="it-IT" dirty="0"/>
              <a:t> of </a:t>
            </a:r>
            <a:r>
              <a:rPr lang="it-IT" dirty="0" err="1"/>
              <a:t>innovation</a:t>
            </a:r>
            <a:endParaRPr lang="it-IT" dirty="0"/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A8DA3-39BC-4867-8C09-EA66B6CFD2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63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400" dirty="0" err="1"/>
              <a:t>Recognition</a:t>
            </a:r>
            <a:r>
              <a:rPr lang="it-IT" sz="1400" dirty="0"/>
              <a:t> for </a:t>
            </a:r>
            <a:r>
              <a:rPr lang="it-IT" sz="1400" dirty="0" err="1"/>
              <a:t>efforts</a:t>
            </a:r>
            <a:endParaRPr lang="it-IT" sz="1400" dirty="0"/>
          </a:p>
          <a:p>
            <a:r>
              <a:rPr lang="it-IT" sz="1400" dirty="0" err="1"/>
              <a:t>Ecar</a:t>
            </a:r>
            <a:r>
              <a:rPr lang="it-IT" sz="1400" dirty="0"/>
              <a:t> 2014 </a:t>
            </a:r>
            <a:r>
              <a:rPr lang="it-IT" sz="1400" dirty="0" err="1"/>
              <a:t>reported</a:t>
            </a:r>
            <a:r>
              <a:rPr lang="it-IT" sz="1400" dirty="0"/>
              <a:t> 6% IT </a:t>
            </a:r>
            <a:r>
              <a:rPr lang="it-IT" sz="1400" dirty="0" err="1"/>
              <a:t>budgets</a:t>
            </a:r>
            <a:r>
              <a:rPr lang="it-IT" sz="1400" dirty="0"/>
              <a:t> </a:t>
            </a:r>
            <a:r>
              <a:rPr lang="it-IT" sz="1400" dirty="0" err="1"/>
              <a:t>transformation</a:t>
            </a:r>
            <a:r>
              <a:rPr lang="it-IT" sz="1400" dirty="0"/>
              <a:t>. Can </a:t>
            </a:r>
            <a:r>
              <a:rPr lang="it-IT" sz="1400" dirty="0" err="1"/>
              <a:t>increase</a:t>
            </a:r>
            <a:r>
              <a:rPr lang="it-IT" sz="1400" dirty="0"/>
              <a:t> </a:t>
            </a:r>
            <a:r>
              <a:rPr lang="it-IT" sz="1400" dirty="0" err="1"/>
              <a:t>if</a:t>
            </a:r>
            <a:r>
              <a:rPr lang="it-IT" sz="1400" dirty="0"/>
              <a:t> part of </a:t>
            </a:r>
            <a:r>
              <a:rPr lang="it-IT" sz="1400" dirty="0" err="1"/>
              <a:t>discours</a:t>
            </a:r>
            <a:endParaRPr lang="it-IT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A8DA3-39BC-4867-8C09-EA66B6CFD2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0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776514E-AE9E-4B73-BA8C-10570F2E51C0}" type="datetime1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2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5292-52CC-4383-90AB-122B68168B04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9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C0AE078-3107-4724-9584-6FC25F88BD9B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6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ADD68E-A779-4FB0-BB4D-3E62139E1547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8569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87F4EF-E5D8-4830-B220-7A0602843BB0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25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A41D-CF95-4DC9-93E8-4657705FCB7F}" type="datetime1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73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A409-0842-48A3-8D50-F2A4D4D11187}" type="datetime1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25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05B-6DBF-4838-B2E8-BA4C8B5AD8D8}" type="datetime1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90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5CBFEBE-0E63-4E4E-97B0-8F30D5C90AEB}" type="datetime1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6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A25A-D22E-43F1-997B-CB0350DBBF3E}" type="datetime1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C83AB82-FD43-4F6D-B068-06D4ADB3D290}" type="datetime1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5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E459-76C7-4B4C-86B1-E9616A671FC3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9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3E916-BDE1-4EA4-9E67-57DE4A1B7FFA}" type="datetime1">
              <a:rPr lang="en-US" smtClean="0"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2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2459-F031-4B26-93C4-9E1802435E48}" type="datetime1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0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3C35-F19F-4976-BFAB-9139A1F19712}" type="datetime1">
              <a:rPr lang="en-US" smtClean="0"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0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6433-0F3B-4DEB-A490-A28FC33248DE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6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100B-A7EE-4151-B1F6-5EBDA02D39DB}" type="datetime1">
              <a:rPr lang="en-US" smtClean="0"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3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1243-C3A7-435C-8081-1294643C6967}" type="datetime1">
              <a:rPr lang="en-US" smtClean="0"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8BCA5-EF32-46D0-8A09-E92DBB23A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6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402088" cy="1825096"/>
          </a:xfrm>
        </p:spPr>
        <p:txBody>
          <a:bodyPr>
            <a:normAutofit fontScale="90000"/>
          </a:bodyPr>
          <a:lstStyle/>
          <a:p>
            <a:r>
              <a:rPr lang="en-US" dirty="0"/>
              <a:t>Technology in education: A friend or foe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628500"/>
            <a:ext cx="10185009" cy="1667985"/>
          </a:xfrm>
        </p:spPr>
        <p:txBody>
          <a:bodyPr>
            <a:noAutofit/>
          </a:bodyPr>
          <a:lstStyle/>
          <a:p>
            <a:endParaRPr lang="en-US" dirty="0"/>
          </a:p>
          <a:p>
            <a:r>
              <a:rPr lang="en-US" b="1" i="1" dirty="0"/>
              <a:t>Rosa Fusco </a:t>
            </a:r>
            <a:r>
              <a:rPr lang="en-US" dirty="0"/>
              <a:t>– Director of Computer Services, American University of Rome</a:t>
            </a:r>
          </a:p>
          <a:p>
            <a:r>
              <a:rPr lang="en-US" b="1" i="1" dirty="0"/>
              <a:t>Petros Korovessis </a:t>
            </a:r>
            <a:r>
              <a:rPr lang="en-US" dirty="0"/>
              <a:t>– Executive Director of IT, The American College of Greece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316" y="362749"/>
            <a:ext cx="3236215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683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7A953-1177-564D-ABF7-DC0AF51B13C0}"/>
              </a:ext>
            </a:extLst>
          </p:cNvPr>
          <p:cNvSpPr txBox="1">
            <a:spLocks/>
          </p:cNvSpPr>
          <p:nvPr/>
        </p:nvSpPr>
        <p:spPr>
          <a:xfrm>
            <a:off x="5620624" y="625955"/>
            <a:ext cx="5885576" cy="129302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/>
              <a:t>ECAR’s Top 10 IT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B2D3-B3F4-E24E-A628-208901D62BB1}"/>
              </a:ext>
            </a:extLst>
          </p:cNvPr>
          <p:cNvSpPr txBox="1">
            <a:spLocks/>
          </p:cNvSpPr>
          <p:nvPr/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lvl="1">
              <a:lnSpc>
                <a:spcPct val="200000"/>
              </a:lnSpc>
            </a:pPr>
            <a:r>
              <a:rPr lang="en-US" sz="3200" dirty="0"/>
              <a:t>2016 Issue # 9 IT organizational Development</a:t>
            </a:r>
          </a:p>
          <a:p>
            <a:pPr lvl="1">
              <a:lnSpc>
                <a:spcPct val="200000"/>
              </a:lnSpc>
            </a:pPr>
            <a:r>
              <a:rPr lang="en-US" sz="3200" dirty="0"/>
              <a:t>2017 Issue # 4 Strategic Leadership</a:t>
            </a:r>
          </a:p>
          <a:p>
            <a:pPr lvl="1">
              <a:lnSpc>
                <a:spcPct val="200000"/>
              </a:lnSpc>
            </a:pPr>
            <a:r>
              <a:rPr lang="en-US" sz="3200" dirty="0"/>
              <a:t>2018 Issue # 3 Institution wide IT strategy</a:t>
            </a:r>
          </a:p>
        </p:txBody>
      </p:sp>
    </p:spTree>
    <p:extLst>
      <p:ext uri="{BB962C8B-B14F-4D97-AF65-F5344CB8AC3E}">
        <p14:creationId xmlns:p14="http://schemas.microsoft.com/office/powerpoint/2010/main" val="423311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3AB750-EFB7-2543-8AE4-F86ACB48B6B0}"/>
              </a:ext>
            </a:extLst>
          </p:cNvPr>
          <p:cNvSpPr txBox="1">
            <a:spLocks/>
          </p:cNvSpPr>
          <p:nvPr/>
        </p:nvSpPr>
        <p:spPr>
          <a:xfrm>
            <a:off x="1920108" y="2061155"/>
            <a:ext cx="8055528" cy="40241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Repositioning or reinforcing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the role of IT leadership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as an integral strategic partner of institutional leadership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in achieving institutional missions</a:t>
            </a:r>
            <a:r>
              <a:rPr lang="en-US" sz="3600" dirty="0">
                <a:solidFill>
                  <a:schemeClr val="bg1"/>
                </a:solidFill>
              </a:rPr>
              <a:t>.©</a:t>
            </a:r>
          </a:p>
        </p:txBody>
      </p:sp>
    </p:spTree>
    <p:extLst>
      <p:ext uri="{BB962C8B-B14F-4D97-AF65-F5344CB8AC3E}">
        <p14:creationId xmlns:p14="http://schemas.microsoft.com/office/powerpoint/2010/main" val="403457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2BD6B5A-A2D2-C249-B87E-0EB2FCA7E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333" y="1037966"/>
            <a:ext cx="6533333" cy="5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B2295D-E06D-8447-BEB5-29D1E2F728D4}"/>
              </a:ext>
            </a:extLst>
          </p:cNvPr>
          <p:cNvSpPr txBox="1"/>
          <p:nvPr/>
        </p:nvSpPr>
        <p:spPr>
          <a:xfrm>
            <a:off x="7809722" y="366782"/>
            <a:ext cx="3957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Paradigm Shift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1C217D-A3BF-EF4C-9092-F15EC0EBF49C}"/>
              </a:ext>
            </a:extLst>
          </p:cNvPr>
          <p:cNvSpPr txBox="1"/>
          <p:nvPr/>
        </p:nvSpPr>
        <p:spPr>
          <a:xfrm>
            <a:off x="1670180" y="2230016"/>
            <a:ext cx="820160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“Because technology is a foundational part of virtually every innovative strategy, it is crucial that technology is recognized and treated as a strategic asset, not a mere utility to be paid for, turned on, and forgotten about” </a:t>
            </a:r>
            <a:r>
              <a:rPr lang="en-US" sz="1200" i="1" dirty="0"/>
              <a:t>(AGB Board of Directors' Statement on Innovation in Higher Education, November 7, 2017)</a:t>
            </a:r>
          </a:p>
        </p:txBody>
      </p:sp>
    </p:spTree>
    <p:extLst>
      <p:ext uri="{BB962C8B-B14F-4D97-AF65-F5344CB8AC3E}">
        <p14:creationId xmlns:p14="http://schemas.microsoft.com/office/powerpoint/2010/main" val="72051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BF1E8AE-083F-4043-B7A9-8FEE708A7FC0}"/>
              </a:ext>
            </a:extLst>
          </p:cNvPr>
          <p:cNvSpPr txBox="1">
            <a:spLocks/>
          </p:cNvSpPr>
          <p:nvPr/>
        </p:nvSpPr>
        <p:spPr>
          <a:xfrm>
            <a:off x="685800" y="2194561"/>
            <a:ext cx="10820400" cy="26573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2800" dirty="0"/>
              <a:t>Not understanding the environment (community needs)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We invest but we don’t consolidate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Defining IT as an operational unit alone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69A621-BDEE-AB4A-8E3D-1542FF8A20CF}"/>
              </a:ext>
            </a:extLst>
          </p:cNvPr>
          <p:cNvSpPr txBox="1"/>
          <p:nvPr/>
        </p:nvSpPr>
        <p:spPr>
          <a:xfrm>
            <a:off x="9755654" y="788994"/>
            <a:ext cx="1347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Risks</a:t>
            </a:r>
          </a:p>
        </p:txBody>
      </p:sp>
    </p:spTree>
    <p:extLst>
      <p:ext uri="{BB962C8B-B14F-4D97-AF65-F5344CB8AC3E}">
        <p14:creationId xmlns:p14="http://schemas.microsoft.com/office/powerpoint/2010/main" val="28077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B988632-2F69-D44F-8727-EBB75D15D6AC}"/>
              </a:ext>
            </a:extLst>
          </p:cNvPr>
          <p:cNvSpPr txBox="1">
            <a:spLocks/>
          </p:cNvSpPr>
          <p:nvPr/>
        </p:nvSpPr>
        <p:spPr>
          <a:xfrm>
            <a:off x="685800" y="2194560"/>
            <a:ext cx="10820400" cy="38464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2800" dirty="0"/>
              <a:t>More success stories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Reduce redundant investments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Funding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43A910-FED4-3541-80BA-C5CEA0CC5FDD}"/>
              </a:ext>
            </a:extLst>
          </p:cNvPr>
          <p:cNvSpPr txBox="1"/>
          <p:nvPr/>
        </p:nvSpPr>
        <p:spPr>
          <a:xfrm>
            <a:off x="7669763" y="816986"/>
            <a:ext cx="4273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22294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09C43A6-E970-1A43-B63B-5B69D1578543}"/>
              </a:ext>
            </a:extLst>
          </p:cNvPr>
          <p:cNvSpPr txBox="1">
            <a:spLocks/>
          </p:cNvSpPr>
          <p:nvPr/>
        </p:nvSpPr>
        <p:spPr>
          <a:xfrm>
            <a:off x="685800" y="2194560"/>
            <a:ext cx="10820400" cy="38464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Since we cannot change the organizational structure of our schools how can we create stronger communication channels and become stronger influencers with the top management and/or other units?</a:t>
            </a:r>
          </a:p>
          <a:p>
            <a:endParaRPr lang="en-US" sz="2400" dirty="0"/>
          </a:p>
          <a:p>
            <a:r>
              <a:rPr lang="en-US" sz="2400" dirty="0"/>
              <a:t>How do we reposition IT as strategic and not just operational?</a:t>
            </a:r>
          </a:p>
          <a:p>
            <a:endParaRPr lang="en-US" sz="2400" dirty="0"/>
          </a:p>
          <a:p>
            <a:r>
              <a:rPr lang="en-US" sz="2400" dirty="0"/>
              <a:t>New initiatives are based on people, processes and technology. How can we reinforce the partnership role of IT?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AB9E0-8A99-2047-8972-34733E08BF68}"/>
              </a:ext>
            </a:extLst>
          </p:cNvPr>
          <p:cNvSpPr txBox="1"/>
          <p:nvPr/>
        </p:nvSpPr>
        <p:spPr>
          <a:xfrm>
            <a:off x="7669763" y="816986"/>
            <a:ext cx="4273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Let’s discuss</a:t>
            </a:r>
          </a:p>
        </p:txBody>
      </p:sp>
    </p:spTree>
    <p:extLst>
      <p:ext uri="{BB962C8B-B14F-4D97-AF65-F5344CB8AC3E}">
        <p14:creationId xmlns:p14="http://schemas.microsoft.com/office/powerpoint/2010/main" val="16308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397" y="2172521"/>
            <a:ext cx="11266414" cy="377527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cap="none" dirty="0"/>
              <a:t>A discussion on how to reposition IT as a game player in aligning technology expectations and perceptions between faculty and students and why this will only succeed when the university’s business strategy and IT’s agenda are inclusive. </a:t>
            </a:r>
          </a:p>
        </p:txBody>
      </p:sp>
    </p:spTree>
    <p:extLst>
      <p:ext uri="{BB962C8B-B14F-4D97-AF65-F5344CB8AC3E}">
        <p14:creationId xmlns:p14="http://schemas.microsoft.com/office/powerpoint/2010/main" val="22272927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94414"/>
            <a:ext cx="9448800" cy="1825096"/>
          </a:xfrm>
        </p:spPr>
        <p:txBody>
          <a:bodyPr/>
          <a:lstStyle/>
          <a:p>
            <a:pPr algn="ctr"/>
            <a:r>
              <a:rPr lang="en-US" dirty="0"/>
              <a:t>Technology Trends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63917"/>
            <a:ext cx="9448800" cy="1354084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Student and Faculty Perceptions</a:t>
            </a:r>
          </a:p>
          <a:p>
            <a:pPr algn="ctr"/>
            <a:r>
              <a:rPr lang="en-US" sz="2800" dirty="0"/>
              <a:t>2013 - 2017</a:t>
            </a:r>
          </a:p>
        </p:txBody>
      </p:sp>
    </p:spTree>
    <p:extLst>
      <p:ext uri="{BB962C8B-B14F-4D97-AF65-F5344CB8AC3E}">
        <p14:creationId xmlns:p14="http://schemas.microsoft.com/office/powerpoint/2010/main" val="4236076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517" y="1002518"/>
            <a:ext cx="11559276" cy="1825096"/>
          </a:xfrm>
        </p:spPr>
        <p:txBody>
          <a:bodyPr>
            <a:normAutofit fontScale="90000"/>
          </a:bodyPr>
          <a:lstStyle/>
          <a:p>
            <a:r>
              <a:rPr lang="en-US" dirty="0"/>
              <a:t>EDUCAUSE Center for Analysis and Research (ECAR)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33111"/>
            <a:ext cx="9448800" cy="2428064"/>
          </a:xfrm>
        </p:spPr>
        <p:txBody>
          <a:bodyPr>
            <a:normAutofit/>
          </a:bodyPr>
          <a:lstStyle/>
          <a:p>
            <a:r>
              <a:rPr lang="en-US" dirty="0"/>
              <a:t>Research the Higher Education academic community to help institutions: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predict,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plan for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act on IT trends in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7818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About ECAR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5106"/>
            <a:ext cx="10820400" cy="438357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Notable publications</a:t>
            </a:r>
            <a:r>
              <a:rPr lang="en-US" dirty="0"/>
              <a:t> (reports, member-submitted research, infographics, data tables, key findings and actionable recommendations).</a:t>
            </a:r>
          </a:p>
          <a:p>
            <a:r>
              <a:rPr lang="en-US" b="1" dirty="0"/>
              <a:t>Working groups </a:t>
            </a:r>
            <a:r>
              <a:rPr lang="en-US" dirty="0"/>
              <a:t>to address technology challenges on various areas such as:</a:t>
            </a:r>
          </a:p>
          <a:p>
            <a:pPr lvl="1"/>
            <a:r>
              <a:rPr lang="en-US" dirty="0"/>
              <a:t>    Communications</a:t>
            </a:r>
          </a:p>
          <a:p>
            <a:pPr lvl="1"/>
            <a:r>
              <a:rPr lang="en-US" dirty="0"/>
              <a:t>    Cloud</a:t>
            </a:r>
          </a:p>
          <a:p>
            <a:pPr lvl="1"/>
            <a:r>
              <a:rPr lang="en-US" dirty="0"/>
              <a:t>    Cyberinfrastructure</a:t>
            </a:r>
          </a:p>
          <a:p>
            <a:pPr lvl="1"/>
            <a:r>
              <a:rPr lang="en-US" dirty="0"/>
              <a:t>    Data and analytics</a:t>
            </a:r>
          </a:p>
          <a:p>
            <a:pPr lvl="1"/>
            <a:r>
              <a:rPr lang="en-US" dirty="0"/>
              <a:t>    IT Services and management</a:t>
            </a:r>
          </a:p>
          <a:p>
            <a:pPr lvl="1"/>
            <a:r>
              <a:rPr lang="en-US" dirty="0"/>
              <a:t>    Mobile</a:t>
            </a:r>
          </a:p>
          <a:p>
            <a:r>
              <a:rPr lang="en-US" b="1" dirty="0"/>
              <a:t>Surveys</a:t>
            </a:r>
          </a:p>
          <a:p>
            <a:pPr lvl="1"/>
            <a:r>
              <a:rPr lang="en-US" dirty="0"/>
              <a:t>ECAR Study of Undergraduate Students and Information Technology.</a:t>
            </a:r>
          </a:p>
          <a:p>
            <a:pPr lvl="1"/>
            <a:r>
              <a:rPr lang="en-US" dirty="0"/>
              <a:t>ECAR Study of Faculty and Information Technology.</a:t>
            </a:r>
          </a:p>
          <a:p>
            <a:pPr lvl="1"/>
            <a:r>
              <a:rPr lang="en-US" dirty="0"/>
              <a:t>Various Yearly publications on higher education IT trends (Top 10 IT Issues, Top 10 Strategic Technologies)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20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06233"/>
            <a:ext cx="8610600" cy="1293028"/>
          </a:xfrm>
        </p:spPr>
        <p:txBody>
          <a:bodyPr/>
          <a:lstStyle/>
          <a:p>
            <a:r>
              <a:rPr lang="en-US" dirty="0"/>
              <a:t>Trends in Higher education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9261"/>
            <a:ext cx="10820400" cy="4922519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WiFi</a:t>
            </a:r>
            <a:r>
              <a:rPr lang="en-US" b="1" dirty="0"/>
              <a:t>, use of Mobile Devices in classroom, device ownership, BYOE</a:t>
            </a:r>
          </a:p>
          <a:p>
            <a:pPr lvl="1"/>
            <a:r>
              <a:rPr lang="en-US" dirty="0"/>
              <a:t>Create (or update) a strategy for incorporating mobile device use into the classroom.</a:t>
            </a:r>
          </a:p>
          <a:p>
            <a:pPr lvl="1"/>
            <a:r>
              <a:rPr lang="en-US" dirty="0"/>
              <a:t>Educate faculty on how to use mobile devices in class and eliminate distraction. Assist them in redesigning their courses.</a:t>
            </a:r>
          </a:p>
          <a:p>
            <a:pPr lvl="1"/>
            <a:r>
              <a:rPr lang="en-US" dirty="0"/>
              <a:t>Appropriate Infrastructure and provision for Information Security. Keep a balance between openness and security</a:t>
            </a:r>
          </a:p>
          <a:p>
            <a:pPr lvl="1"/>
            <a:r>
              <a:rPr lang="en-US" dirty="0"/>
              <a:t>An appropriate technology orientation for students and faculty.</a:t>
            </a:r>
          </a:p>
          <a:p>
            <a:r>
              <a:rPr lang="en-US" b="1" dirty="0"/>
              <a:t>Learning preferences / preferred learning environments</a:t>
            </a:r>
          </a:p>
          <a:p>
            <a:pPr lvl="1"/>
            <a:r>
              <a:rPr lang="en-US" dirty="0"/>
              <a:t>Online teaching and learning vs traditional or blended learning: a love-hate relationship between students and faculty.</a:t>
            </a:r>
          </a:p>
          <a:p>
            <a:pPr lvl="1"/>
            <a:r>
              <a:rPr lang="en-US" dirty="0"/>
              <a:t>Students divided equally between online and blended learning.</a:t>
            </a:r>
          </a:p>
          <a:p>
            <a:pPr lvl="1"/>
            <a:r>
              <a:rPr lang="en-US" dirty="0"/>
              <a:t>How MOOCs can be used?</a:t>
            </a:r>
          </a:p>
          <a:p>
            <a:pPr lvl="1"/>
            <a:r>
              <a:rPr lang="en-US" dirty="0"/>
              <a:t>Faculty recognize the opportunities of online learning but are more reserved in their expectations for online courses to improve outcomes. Evidence and training.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884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Higher education IT</a:t>
            </a:r>
            <a:br>
              <a:rPr lang="en-US" dirty="0"/>
            </a:br>
            <a:r>
              <a:rPr lang="en-US" dirty="0"/>
              <a:t>(</a:t>
            </a:r>
            <a:r>
              <a:rPr lang="en-US" cap="none" dirty="0"/>
              <a:t>cont</a:t>
            </a:r>
            <a:r>
              <a:rPr lang="en-US" dirty="0"/>
              <a:t>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473026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Help, support and guidance</a:t>
            </a:r>
          </a:p>
          <a:p>
            <a:pPr lvl="1"/>
            <a:r>
              <a:rPr lang="en-US" dirty="0"/>
              <a:t>Students expect their instructors—not others—to train them to effectively use the technology required for coursework.</a:t>
            </a:r>
          </a:p>
          <a:p>
            <a:pPr lvl="1"/>
            <a:r>
              <a:rPr lang="en-US" dirty="0"/>
              <a:t>Universities invest on helpdesk technologies AND training for students and faculty.</a:t>
            </a:r>
          </a:p>
          <a:p>
            <a:pPr lvl="1"/>
            <a:r>
              <a:rPr lang="en-US" dirty="0"/>
              <a:t>A significant knowledge change in IT that has to be managed. Develop a staffing model to facilitate the changing needs for IT knowledge</a:t>
            </a:r>
          </a:p>
          <a:p>
            <a:r>
              <a:rPr lang="en-US" b="1" dirty="0"/>
              <a:t>Use of Analytics</a:t>
            </a:r>
          </a:p>
          <a:p>
            <a:pPr lvl="1"/>
            <a:r>
              <a:rPr lang="en-US" dirty="0"/>
              <a:t>Using analytics to support critical institutional outcomes</a:t>
            </a:r>
          </a:p>
          <a:p>
            <a:pPr lvl="1"/>
            <a:r>
              <a:rPr lang="en-US" dirty="0"/>
              <a:t>Most students support institutional use of their data to advise them on academic progress in courses and programs (e.g. LMS?).</a:t>
            </a:r>
          </a:p>
          <a:p>
            <a:pPr lvl="1"/>
            <a:r>
              <a:rPr lang="en-US" dirty="0"/>
              <a:t>Faculty interest in early-alert systems and intervention notifications is strong.</a:t>
            </a:r>
          </a:p>
          <a:p>
            <a:pPr lvl="1"/>
            <a:r>
              <a:rPr lang="en-US" dirty="0"/>
              <a:t>Administrative analytics.</a:t>
            </a:r>
          </a:p>
          <a:p>
            <a:pPr lvl="1"/>
            <a:r>
              <a:rPr lang="en-US" dirty="0"/>
              <a:t>Student success management systems are not used by faculty.</a:t>
            </a:r>
          </a:p>
          <a:p>
            <a:pPr lvl="1"/>
            <a:r>
              <a:rPr lang="en-US" dirty="0"/>
              <a:t>DO NOT FORGET PRIVACY ISSUES.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725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13853"/>
            <a:ext cx="8610600" cy="1293028"/>
          </a:xfrm>
        </p:spPr>
        <p:txBody>
          <a:bodyPr/>
          <a:lstStyle/>
          <a:p>
            <a:r>
              <a:rPr lang="en-US" dirty="0"/>
              <a:t>Trends in Higher education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6882"/>
            <a:ext cx="10820400" cy="5151118"/>
          </a:xfrm>
        </p:spPr>
        <p:txBody>
          <a:bodyPr>
            <a:normAutofit/>
          </a:bodyPr>
          <a:lstStyle/>
          <a:p>
            <a:r>
              <a:rPr lang="en-US" b="1" dirty="0"/>
              <a:t>Use of the LMS</a:t>
            </a:r>
          </a:p>
          <a:p>
            <a:pPr lvl="1"/>
            <a:r>
              <a:rPr lang="en-US" dirty="0"/>
              <a:t>Focus on new learning technologies (incorporate adaptive learning, e-books, gamification, in the LMS.).</a:t>
            </a:r>
          </a:p>
          <a:p>
            <a:pPr lvl="1"/>
            <a:r>
              <a:rPr lang="en-US" dirty="0"/>
              <a:t>Satisfied with LMS use. Some problems reported related to complex LMS functions. </a:t>
            </a:r>
          </a:p>
          <a:p>
            <a:pPr lvl="1"/>
            <a:r>
              <a:rPr lang="en-US" dirty="0"/>
              <a:t>Inefficient use of LMS is reported by the students concerning how faculty utilize it.</a:t>
            </a:r>
          </a:p>
          <a:p>
            <a:pPr lvl="1"/>
            <a:r>
              <a:rPr lang="en-US" dirty="0"/>
              <a:t>Faculty think they could be more effective instructors if they were better skilled at integrating various kinds of technology into their courses.</a:t>
            </a:r>
          </a:p>
          <a:p>
            <a:r>
              <a:rPr lang="en-US" b="1" dirty="0"/>
              <a:t>The business value of IT in Higher Education</a:t>
            </a:r>
          </a:p>
          <a:p>
            <a:pPr lvl="1"/>
            <a:r>
              <a:rPr lang="en-US" dirty="0"/>
              <a:t>Demonstrating the business value of IT and how IT can help the institution achieve its goals.</a:t>
            </a:r>
          </a:p>
          <a:p>
            <a:pPr lvl="1"/>
            <a:r>
              <a:rPr lang="en-US" dirty="0"/>
              <a:t>Developing an enterprise IT architecture that can respond to changing conditions and new opportunities. </a:t>
            </a:r>
          </a:p>
          <a:p>
            <a:pPr lvl="1"/>
            <a:r>
              <a:rPr lang="en-US" dirty="0"/>
              <a:t>Consider continuous and sustainable IT funding.</a:t>
            </a:r>
          </a:p>
        </p:txBody>
      </p:sp>
    </p:spTree>
    <p:extLst>
      <p:ext uri="{BB962C8B-B14F-4D97-AF65-F5344CB8AC3E}">
        <p14:creationId xmlns:p14="http://schemas.microsoft.com/office/powerpoint/2010/main" val="32370664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-64263"/>
            <a:ext cx="8610600" cy="1295400"/>
          </a:xfrm>
        </p:spPr>
        <p:txBody>
          <a:bodyPr/>
          <a:lstStyle/>
          <a:p>
            <a:r>
              <a:rPr lang="en-US" cap="none" dirty="0"/>
              <a:t>ECAR 2018 –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914409" y="916861"/>
            <a:ext cx="8615181" cy="823912"/>
          </a:xfrm>
        </p:spPr>
        <p:txBody>
          <a:bodyPr>
            <a:normAutofit/>
          </a:bodyPr>
          <a:lstStyle/>
          <a:p>
            <a:r>
              <a:rPr lang="en-US" b="1" dirty="0"/>
              <a:t>General Survey Information/Comments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406" y="1876740"/>
            <a:ext cx="11241794" cy="4391856"/>
          </a:xfrm>
        </p:spPr>
        <p:txBody>
          <a:bodyPr>
            <a:noAutofit/>
          </a:bodyPr>
          <a:lstStyle/>
          <a:p>
            <a:r>
              <a:rPr lang="en-US" sz="2000" dirty="0"/>
              <a:t>Significantly smaller.</a:t>
            </a:r>
          </a:p>
          <a:p>
            <a:r>
              <a:rPr lang="en-US" sz="2000" dirty="0"/>
              <a:t>Basic demographics (e.g. age, major, sex, on-campus/off-campus, family, work, High-school technology experience).</a:t>
            </a:r>
          </a:p>
          <a:p>
            <a:r>
              <a:rPr lang="en-US" sz="2000" dirty="0"/>
              <a:t>Device ownership / Device importance.</a:t>
            </a:r>
          </a:p>
          <a:p>
            <a:r>
              <a:rPr lang="en-US" sz="2000" dirty="0" err="1"/>
              <a:t>WiFi</a:t>
            </a:r>
            <a:r>
              <a:rPr lang="en-US" sz="2000" dirty="0"/>
              <a:t> experience.</a:t>
            </a:r>
          </a:p>
          <a:p>
            <a:r>
              <a:rPr lang="en-US" sz="2000" dirty="0"/>
              <a:t>LMS Experience.</a:t>
            </a:r>
          </a:p>
          <a:p>
            <a:r>
              <a:rPr lang="en-US" sz="2000" dirty="0"/>
              <a:t>Student success technologies experience.</a:t>
            </a:r>
          </a:p>
          <a:p>
            <a:r>
              <a:rPr lang="en-US" sz="2000" dirty="0"/>
              <a:t>Teaching preferences (e.g. on-line, face –to-face, etc.)</a:t>
            </a:r>
          </a:p>
          <a:p>
            <a:r>
              <a:rPr lang="en-US" sz="2000" dirty="0"/>
              <a:t>Technology use in classroom.</a:t>
            </a:r>
          </a:p>
          <a:p>
            <a:r>
              <a:rPr lang="en-US" sz="2000" dirty="0"/>
              <a:t>Open-ended questions (what instructors should do, what the institution should do).</a:t>
            </a:r>
            <a:br>
              <a:rPr lang="en-US" sz="2000" dirty="0"/>
            </a:b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6868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1081</TotalTime>
  <Words>956</Words>
  <Application>Microsoft Office PowerPoint</Application>
  <PresentationFormat>Widescreen</PresentationFormat>
  <Paragraphs>110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Century Gothic</vt:lpstr>
      <vt:lpstr>Vapor Trail</vt:lpstr>
      <vt:lpstr>Technology in education: A friend or foe ?</vt:lpstr>
      <vt:lpstr>A discussion on how to reposition IT as a game player in aligning technology expectations and perceptions between faculty and students and why this will only succeed when the university’s business strategy and IT’s agenda are inclusive. </vt:lpstr>
      <vt:lpstr>Technology Trends</vt:lpstr>
      <vt:lpstr>EDUCAUSE Center for Analysis and Research (ECAR)</vt:lpstr>
      <vt:lpstr>About ECAR Activities</vt:lpstr>
      <vt:lpstr>Trends in Higher education IT</vt:lpstr>
      <vt:lpstr>Trends in Higher education IT (cont.)</vt:lpstr>
      <vt:lpstr>Trends in Higher education IT</vt:lpstr>
      <vt:lpstr>ECAR 2018 – Students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EDUCAUSE Center for Analysis and Research (ECAR)</dc:title>
  <dc:creator>Peter Korovessis</dc:creator>
  <cp:lastModifiedBy>Peter Korovessis</cp:lastModifiedBy>
  <cp:revision>64</cp:revision>
  <dcterms:created xsi:type="dcterms:W3CDTF">2018-04-21T19:34:51Z</dcterms:created>
  <dcterms:modified xsi:type="dcterms:W3CDTF">2018-05-06T12:05:51Z</dcterms:modified>
</cp:coreProperties>
</file>