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6" r:id="rId1"/>
  </p:sldMasterIdLst>
  <p:notesMasterIdLst>
    <p:notesMasterId r:id="rId45"/>
  </p:notesMasterIdLst>
  <p:sldIdLst>
    <p:sldId id="256" r:id="rId2"/>
    <p:sldId id="397" r:id="rId3"/>
    <p:sldId id="335" r:id="rId4"/>
    <p:sldId id="371" r:id="rId5"/>
    <p:sldId id="374" r:id="rId6"/>
    <p:sldId id="375" r:id="rId7"/>
    <p:sldId id="376" r:id="rId8"/>
    <p:sldId id="377" r:id="rId9"/>
    <p:sldId id="378" r:id="rId10"/>
    <p:sldId id="379" r:id="rId11"/>
    <p:sldId id="402" r:id="rId12"/>
    <p:sldId id="382" r:id="rId13"/>
    <p:sldId id="383" r:id="rId14"/>
    <p:sldId id="410" r:id="rId15"/>
    <p:sldId id="399" r:id="rId16"/>
    <p:sldId id="400" r:id="rId17"/>
    <p:sldId id="409" r:id="rId18"/>
    <p:sldId id="408" r:id="rId19"/>
    <p:sldId id="407" r:id="rId20"/>
    <p:sldId id="411" r:id="rId21"/>
    <p:sldId id="412" r:id="rId22"/>
    <p:sldId id="413" r:id="rId23"/>
    <p:sldId id="386" r:id="rId24"/>
    <p:sldId id="414" r:id="rId25"/>
    <p:sldId id="415" r:id="rId26"/>
    <p:sldId id="388" r:id="rId27"/>
    <p:sldId id="389" r:id="rId28"/>
    <p:sldId id="390" r:id="rId29"/>
    <p:sldId id="391" r:id="rId30"/>
    <p:sldId id="392" r:id="rId31"/>
    <p:sldId id="393" r:id="rId32"/>
    <p:sldId id="366" r:id="rId33"/>
    <p:sldId id="367" r:id="rId34"/>
    <p:sldId id="342" r:id="rId35"/>
    <p:sldId id="396" r:id="rId36"/>
    <p:sldId id="297" r:id="rId37"/>
    <p:sldId id="346" r:id="rId38"/>
    <p:sldId id="398" r:id="rId39"/>
    <p:sldId id="416" r:id="rId40"/>
    <p:sldId id="417" r:id="rId41"/>
    <p:sldId id="418" r:id="rId42"/>
    <p:sldId id="419" r:id="rId43"/>
    <p:sldId id="406"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3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9" autoAdjust="0"/>
    <p:restoredTop sz="93980" autoAdjust="0"/>
  </p:normalViewPr>
  <p:slideViewPr>
    <p:cSldViewPr snapToGrid="0">
      <p:cViewPr varScale="1">
        <p:scale>
          <a:sx n="68" d="100"/>
          <a:sy n="68" d="100"/>
        </p:scale>
        <p:origin x="598" y="3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071"/>
    </p:cViewPr>
  </p:sorterViewPr>
  <p:notesViewPr>
    <p:cSldViewPr snapToGrid="0">
      <p:cViewPr>
        <p:scale>
          <a:sx n="107" d="100"/>
          <a:sy n="107" d="100"/>
        </p:scale>
        <p:origin x="-1476" y="90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076265-63A1-45EE-920C-B8FAECDE7631}" type="doc">
      <dgm:prSet loTypeId="urn:microsoft.com/office/officeart/2005/8/layout/vList3#1" loCatId="list" qsTypeId="urn:microsoft.com/office/officeart/2005/8/quickstyle/simple1" qsCatId="simple" csTypeId="urn:microsoft.com/office/officeart/2005/8/colors/accent1_2" csCatId="accent1" phldr="1"/>
      <dgm:spPr/>
    </dgm:pt>
    <dgm:pt modelId="{5F5F66B0-E9E9-4516-9A5B-B1410C1CDD75}">
      <dgm:prSet phldrT="[Text]" custT="1"/>
      <dgm:spPr/>
      <dgm:t>
        <a:bodyPr/>
        <a:lstStyle/>
        <a:p>
          <a:r>
            <a:rPr lang="en-US" sz="3200" b="1" i="1" dirty="0" smtClean="0"/>
            <a:t>Digitized/Digital/</a:t>
          </a:r>
        </a:p>
        <a:p>
          <a:r>
            <a:rPr lang="en-US" sz="2800" b="1" i="1" dirty="0" smtClean="0"/>
            <a:t>Electronic Resources </a:t>
          </a:r>
          <a:endParaRPr lang="en-US" sz="2800" dirty="0"/>
        </a:p>
      </dgm:t>
    </dgm:pt>
    <dgm:pt modelId="{303E8FE7-2F25-45BD-8079-15057EACD449}" type="parTrans" cxnId="{AED96294-CA18-4016-9118-EB86D523DC9E}">
      <dgm:prSet/>
      <dgm:spPr/>
      <dgm:t>
        <a:bodyPr/>
        <a:lstStyle/>
        <a:p>
          <a:endParaRPr lang="en-US"/>
        </a:p>
      </dgm:t>
    </dgm:pt>
    <dgm:pt modelId="{617FB6F6-0184-4F19-920F-A4753807391F}" type="sibTrans" cxnId="{AED96294-CA18-4016-9118-EB86D523DC9E}">
      <dgm:prSet/>
      <dgm:spPr/>
      <dgm:t>
        <a:bodyPr/>
        <a:lstStyle/>
        <a:p>
          <a:endParaRPr lang="en-US"/>
        </a:p>
      </dgm:t>
    </dgm:pt>
    <dgm:pt modelId="{A2D82163-EEC3-4937-908F-77A69671BF03}">
      <dgm:prSet phldrT="[Text]"/>
      <dgm:spPr/>
      <dgm:t>
        <a:bodyPr/>
        <a:lstStyle/>
        <a:p>
          <a:r>
            <a:rPr lang="en-US" b="1" i="1" dirty="0" smtClean="0"/>
            <a:t>Discovery Tools/Services</a:t>
          </a:r>
          <a:endParaRPr lang="en-US" dirty="0"/>
        </a:p>
      </dgm:t>
    </dgm:pt>
    <dgm:pt modelId="{5FE0293C-D3B7-4DDB-87F2-7CE02B69B26D}" type="parTrans" cxnId="{8C937068-BADE-4D98-B0DA-CE1DA5975C54}">
      <dgm:prSet/>
      <dgm:spPr/>
      <dgm:t>
        <a:bodyPr/>
        <a:lstStyle/>
        <a:p>
          <a:endParaRPr lang="en-US"/>
        </a:p>
      </dgm:t>
    </dgm:pt>
    <dgm:pt modelId="{4546DB4F-7EB3-4ACC-86B0-BE1EA62B60B4}" type="sibTrans" cxnId="{8C937068-BADE-4D98-B0DA-CE1DA5975C54}">
      <dgm:prSet/>
      <dgm:spPr/>
      <dgm:t>
        <a:bodyPr/>
        <a:lstStyle/>
        <a:p>
          <a:endParaRPr lang="en-US"/>
        </a:p>
      </dgm:t>
    </dgm:pt>
    <dgm:pt modelId="{5CDA8F25-AC92-4E87-BBFF-87A8E544356F}">
      <dgm:prSet phldrT="[Text]" custT="1"/>
      <dgm:spPr/>
      <dgm:t>
        <a:bodyPr/>
        <a:lstStyle/>
        <a:p>
          <a:r>
            <a:rPr lang="en-US" sz="3200" b="1" i="1" dirty="0" smtClean="0"/>
            <a:t>The Visible Library</a:t>
          </a:r>
          <a:endParaRPr lang="en-US" sz="3200" dirty="0"/>
        </a:p>
      </dgm:t>
    </dgm:pt>
    <dgm:pt modelId="{980B50F7-F329-4215-98E2-DF698F2D7B97}" type="parTrans" cxnId="{DA5B9C35-C58C-49DC-AB25-C2165D0B7088}">
      <dgm:prSet/>
      <dgm:spPr/>
      <dgm:t>
        <a:bodyPr/>
        <a:lstStyle/>
        <a:p>
          <a:endParaRPr lang="en-US"/>
        </a:p>
      </dgm:t>
    </dgm:pt>
    <dgm:pt modelId="{3DA2C20B-4DFC-4FC5-9DF3-F5AFDFE04F12}" type="sibTrans" cxnId="{DA5B9C35-C58C-49DC-AB25-C2165D0B7088}">
      <dgm:prSet/>
      <dgm:spPr/>
      <dgm:t>
        <a:bodyPr/>
        <a:lstStyle/>
        <a:p>
          <a:endParaRPr lang="en-US"/>
        </a:p>
      </dgm:t>
    </dgm:pt>
    <dgm:pt modelId="{B1D2BF80-D31D-4CC1-B7A7-1EB8877A7D8F}" type="pres">
      <dgm:prSet presAssocID="{09076265-63A1-45EE-920C-B8FAECDE7631}" presName="linearFlow" presStyleCnt="0">
        <dgm:presLayoutVars>
          <dgm:dir/>
          <dgm:resizeHandles val="exact"/>
        </dgm:presLayoutVars>
      </dgm:prSet>
      <dgm:spPr/>
    </dgm:pt>
    <dgm:pt modelId="{63BEA319-9E87-4041-B0A1-5E366FF535A1}" type="pres">
      <dgm:prSet presAssocID="{5CDA8F25-AC92-4E87-BBFF-87A8E544356F}" presName="composite" presStyleCnt="0"/>
      <dgm:spPr/>
    </dgm:pt>
    <dgm:pt modelId="{3EE65914-1675-4F63-B547-544B5C8F13BE}" type="pres">
      <dgm:prSet presAssocID="{5CDA8F25-AC92-4E87-BBFF-87A8E544356F}" presName="imgShp" presStyleLbl="fgImgPlace1" presStyleIdx="0" presStyleCnt="3"/>
      <dgm:spPr>
        <a:blipFill rotWithShape="1">
          <a:blip xmlns:r="http://schemas.openxmlformats.org/officeDocument/2006/relationships" r:embed="rId1"/>
          <a:stretch>
            <a:fillRect/>
          </a:stretch>
        </a:blipFill>
      </dgm:spPr>
      <dgm:t>
        <a:bodyPr/>
        <a:lstStyle/>
        <a:p>
          <a:endParaRPr lang="en-US"/>
        </a:p>
      </dgm:t>
    </dgm:pt>
    <dgm:pt modelId="{EA5E3AD2-D013-4662-BB25-2EBD3E39B500}" type="pres">
      <dgm:prSet presAssocID="{5CDA8F25-AC92-4E87-BBFF-87A8E544356F}" presName="txShp" presStyleLbl="node1" presStyleIdx="0" presStyleCnt="3">
        <dgm:presLayoutVars>
          <dgm:bulletEnabled val="1"/>
        </dgm:presLayoutVars>
      </dgm:prSet>
      <dgm:spPr/>
      <dgm:t>
        <a:bodyPr/>
        <a:lstStyle/>
        <a:p>
          <a:endParaRPr lang="en-US"/>
        </a:p>
      </dgm:t>
    </dgm:pt>
    <dgm:pt modelId="{42E04B21-169E-420B-A41C-2CA047A860C9}" type="pres">
      <dgm:prSet presAssocID="{3DA2C20B-4DFC-4FC5-9DF3-F5AFDFE04F12}" presName="spacing" presStyleCnt="0"/>
      <dgm:spPr/>
    </dgm:pt>
    <dgm:pt modelId="{BACE5CB2-F47C-4062-ADF8-F3ED4690476A}" type="pres">
      <dgm:prSet presAssocID="{5F5F66B0-E9E9-4516-9A5B-B1410C1CDD75}" presName="composite" presStyleCnt="0"/>
      <dgm:spPr/>
    </dgm:pt>
    <dgm:pt modelId="{6546FFCD-243B-4A76-9A85-66945CAD2AC1}" type="pres">
      <dgm:prSet presAssocID="{5F5F66B0-E9E9-4516-9A5B-B1410C1CDD75}" presName="imgShp"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281D82FA-747A-4ECF-8019-40182BD4E783}" type="pres">
      <dgm:prSet presAssocID="{5F5F66B0-E9E9-4516-9A5B-B1410C1CDD75}" presName="txShp" presStyleLbl="node1" presStyleIdx="1" presStyleCnt="3">
        <dgm:presLayoutVars>
          <dgm:bulletEnabled val="1"/>
        </dgm:presLayoutVars>
      </dgm:prSet>
      <dgm:spPr/>
      <dgm:t>
        <a:bodyPr/>
        <a:lstStyle/>
        <a:p>
          <a:endParaRPr lang="en-US"/>
        </a:p>
      </dgm:t>
    </dgm:pt>
    <dgm:pt modelId="{85CC6648-5001-439A-9F9A-C3EF1A6AFB99}" type="pres">
      <dgm:prSet presAssocID="{617FB6F6-0184-4F19-920F-A4753807391F}" presName="spacing" presStyleCnt="0"/>
      <dgm:spPr/>
    </dgm:pt>
    <dgm:pt modelId="{36D2BEAE-7D6E-4D76-9E8B-6667C9FF20DC}" type="pres">
      <dgm:prSet presAssocID="{A2D82163-EEC3-4937-908F-77A69671BF03}" presName="composite" presStyleCnt="0"/>
      <dgm:spPr/>
    </dgm:pt>
    <dgm:pt modelId="{DF86D934-1695-4563-A0FC-85BDED55BF60}" type="pres">
      <dgm:prSet presAssocID="{A2D82163-EEC3-4937-908F-77A69671BF03}" presName="imgShp"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 modelId="{8EB7148F-4266-49ED-948B-7D8E5EFFA2FC}" type="pres">
      <dgm:prSet presAssocID="{A2D82163-EEC3-4937-908F-77A69671BF03}" presName="txShp" presStyleLbl="node1" presStyleIdx="2" presStyleCnt="3">
        <dgm:presLayoutVars>
          <dgm:bulletEnabled val="1"/>
        </dgm:presLayoutVars>
      </dgm:prSet>
      <dgm:spPr/>
      <dgm:t>
        <a:bodyPr/>
        <a:lstStyle/>
        <a:p>
          <a:endParaRPr lang="en-US"/>
        </a:p>
      </dgm:t>
    </dgm:pt>
  </dgm:ptLst>
  <dgm:cxnLst>
    <dgm:cxn modelId="{25C2E274-DEDA-455E-9857-DCE96E74D619}" type="presOf" srcId="{5F5F66B0-E9E9-4516-9A5B-B1410C1CDD75}" destId="{281D82FA-747A-4ECF-8019-40182BD4E783}" srcOrd="0" destOrd="0" presId="urn:microsoft.com/office/officeart/2005/8/layout/vList3#1"/>
    <dgm:cxn modelId="{8B43756C-53B8-4503-B9D6-99167219B2C8}" type="presOf" srcId="{5CDA8F25-AC92-4E87-BBFF-87A8E544356F}" destId="{EA5E3AD2-D013-4662-BB25-2EBD3E39B500}" srcOrd="0" destOrd="0" presId="urn:microsoft.com/office/officeart/2005/8/layout/vList3#1"/>
    <dgm:cxn modelId="{DAC92C9A-8100-4253-B284-5ADE781980AF}" type="presOf" srcId="{A2D82163-EEC3-4937-908F-77A69671BF03}" destId="{8EB7148F-4266-49ED-948B-7D8E5EFFA2FC}" srcOrd="0" destOrd="0" presId="urn:microsoft.com/office/officeart/2005/8/layout/vList3#1"/>
    <dgm:cxn modelId="{AED96294-CA18-4016-9118-EB86D523DC9E}" srcId="{09076265-63A1-45EE-920C-B8FAECDE7631}" destId="{5F5F66B0-E9E9-4516-9A5B-B1410C1CDD75}" srcOrd="1" destOrd="0" parTransId="{303E8FE7-2F25-45BD-8079-15057EACD449}" sibTransId="{617FB6F6-0184-4F19-920F-A4753807391F}"/>
    <dgm:cxn modelId="{CC0AF3B0-9198-4BB2-BAC5-E65C985138C3}" type="presOf" srcId="{09076265-63A1-45EE-920C-B8FAECDE7631}" destId="{B1D2BF80-D31D-4CC1-B7A7-1EB8877A7D8F}" srcOrd="0" destOrd="0" presId="urn:microsoft.com/office/officeart/2005/8/layout/vList3#1"/>
    <dgm:cxn modelId="{8C937068-BADE-4D98-B0DA-CE1DA5975C54}" srcId="{09076265-63A1-45EE-920C-B8FAECDE7631}" destId="{A2D82163-EEC3-4937-908F-77A69671BF03}" srcOrd="2" destOrd="0" parTransId="{5FE0293C-D3B7-4DDB-87F2-7CE02B69B26D}" sibTransId="{4546DB4F-7EB3-4ACC-86B0-BE1EA62B60B4}"/>
    <dgm:cxn modelId="{DA5B9C35-C58C-49DC-AB25-C2165D0B7088}" srcId="{09076265-63A1-45EE-920C-B8FAECDE7631}" destId="{5CDA8F25-AC92-4E87-BBFF-87A8E544356F}" srcOrd="0" destOrd="0" parTransId="{980B50F7-F329-4215-98E2-DF698F2D7B97}" sibTransId="{3DA2C20B-4DFC-4FC5-9DF3-F5AFDFE04F12}"/>
    <dgm:cxn modelId="{F0396D58-5D6B-41B2-AF01-B5025B9B5E90}" type="presParOf" srcId="{B1D2BF80-D31D-4CC1-B7A7-1EB8877A7D8F}" destId="{63BEA319-9E87-4041-B0A1-5E366FF535A1}" srcOrd="0" destOrd="0" presId="urn:microsoft.com/office/officeart/2005/8/layout/vList3#1"/>
    <dgm:cxn modelId="{E1D1E649-C4F4-4A27-A98B-C6D408C66DED}" type="presParOf" srcId="{63BEA319-9E87-4041-B0A1-5E366FF535A1}" destId="{3EE65914-1675-4F63-B547-544B5C8F13BE}" srcOrd="0" destOrd="0" presId="urn:microsoft.com/office/officeart/2005/8/layout/vList3#1"/>
    <dgm:cxn modelId="{15632EDB-16BE-4870-ABEC-8E4C34A6DE87}" type="presParOf" srcId="{63BEA319-9E87-4041-B0A1-5E366FF535A1}" destId="{EA5E3AD2-D013-4662-BB25-2EBD3E39B500}" srcOrd="1" destOrd="0" presId="urn:microsoft.com/office/officeart/2005/8/layout/vList3#1"/>
    <dgm:cxn modelId="{47D0553E-AD4A-446E-ACCD-13ECDB6D809B}" type="presParOf" srcId="{B1D2BF80-D31D-4CC1-B7A7-1EB8877A7D8F}" destId="{42E04B21-169E-420B-A41C-2CA047A860C9}" srcOrd="1" destOrd="0" presId="urn:microsoft.com/office/officeart/2005/8/layout/vList3#1"/>
    <dgm:cxn modelId="{CF402CAF-6AAA-4948-8B2E-C5E65F3B30F0}" type="presParOf" srcId="{B1D2BF80-D31D-4CC1-B7A7-1EB8877A7D8F}" destId="{BACE5CB2-F47C-4062-ADF8-F3ED4690476A}" srcOrd="2" destOrd="0" presId="urn:microsoft.com/office/officeart/2005/8/layout/vList3#1"/>
    <dgm:cxn modelId="{D2FAF647-2C91-4ED7-A89D-26FD7CF45F2A}" type="presParOf" srcId="{BACE5CB2-F47C-4062-ADF8-F3ED4690476A}" destId="{6546FFCD-243B-4A76-9A85-66945CAD2AC1}" srcOrd="0" destOrd="0" presId="urn:microsoft.com/office/officeart/2005/8/layout/vList3#1"/>
    <dgm:cxn modelId="{AF5AD0FA-B0C7-4890-B3C0-C19F7E2163CA}" type="presParOf" srcId="{BACE5CB2-F47C-4062-ADF8-F3ED4690476A}" destId="{281D82FA-747A-4ECF-8019-40182BD4E783}" srcOrd="1" destOrd="0" presId="urn:microsoft.com/office/officeart/2005/8/layout/vList3#1"/>
    <dgm:cxn modelId="{9038BC96-2151-42BB-B569-547FC87CBEAD}" type="presParOf" srcId="{B1D2BF80-D31D-4CC1-B7A7-1EB8877A7D8F}" destId="{85CC6648-5001-439A-9F9A-C3EF1A6AFB99}" srcOrd="3" destOrd="0" presId="urn:microsoft.com/office/officeart/2005/8/layout/vList3#1"/>
    <dgm:cxn modelId="{8439D253-EDE5-4301-A8DD-D798F1135960}" type="presParOf" srcId="{B1D2BF80-D31D-4CC1-B7A7-1EB8877A7D8F}" destId="{36D2BEAE-7D6E-4D76-9E8B-6667C9FF20DC}" srcOrd="4" destOrd="0" presId="urn:microsoft.com/office/officeart/2005/8/layout/vList3#1"/>
    <dgm:cxn modelId="{06220B57-8BB2-438A-B737-87269A95B5F2}" type="presParOf" srcId="{36D2BEAE-7D6E-4D76-9E8B-6667C9FF20DC}" destId="{DF86D934-1695-4563-A0FC-85BDED55BF60}" srcOrd="0" destOrd="0" presId="urn:microsoft.com/office/officeart/2005/8/layout/vList3#1"/>
    <dgm:cxn modelId="{EDF012BD-F321-4778-9559-1D7DF81BAD2F}" type="presParOf" srcId="{36D2BEAE-7D6E-4D76-9E8B-6667C9FF20DC}" destId="{8EB7148F-4266-49ED-948B-7D8E5EFFA2FC}"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6E1F5-A8D2-448D-8794-987044B21B53}" type="datetimeFigureOut">
              <a:rPr lang="en-US" smtClean="0"/>
              <a:pPr/>
              <a:t>8/24/2015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BCFBE-0F88-49E3-A0AA-37EEBA16CE52}" type="slidenum">
              <a:rPr lang="en-US" smtClean="0"/>
              <a:pPr/>
              <a:t>‹#›</a:t>
            </a:fld>
            <a:endParaRPr lang="en-US" dirty="0"/>
          </a:p>
        </p:txBody>
      </p:sp>
    </p:spTree>
    <p:extLst>
      <p:ext uri="{BB962C8B-B14F-4D97-AF65-F5344CB8AC3E}">
        <p14:creationId xmlns:p14="http://schemas.microsoft.com/office/powerpoint/2010/main" val="241249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aims.fao.org/skosmos/agrovoc/en/page/c_33060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inksmith.zepheira.com/training/EaZQz584xe9wQEGJ3R5UeW/view"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linksmith.zepheira.com/training/test-for-wsalesky/view"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iscoverytoolsbibliography.wordpress.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naseej.com/Sliders/03-Digitization-02.aspx?width=521&amp;height=201&amp;ext=.jp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iodiversitylibrary.org/item/5415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w3.org/1999/02/22-rdf-syntax-ns" TargetMode="External"/><Relationship Id="rId7" Type="http://schemas.openxmlformats.org/officeDocument/2006/relationships/hyperlink" Target="http://www.bl.uk/schemas/bibliographic/blterm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w3.org/2000/01/rdf-schema" TargetMode="External"/><Relationship Id="rId5" Type="http://schemas.openxmlformats.org/officeDocument/2006/relationships/hyperlink" Target="http://purl.org/dc/terms/" TargetMode="External"/><Relationship Id="rId4" Type="http://schemas.openxmlformats.org/officeDocument/2006/relationships/hyperlink" Target="http://iflastandards.info/ns/isbd/element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bnb.data.bl.uk/doc/concept/lcsh/EgyptAntiquiti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ivilwaronthewesternborder.or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civilwaronthewesternborder.org/content/relationship-viewer"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civilwaronthewesternborder.or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civilwaronthewesternborder.org/content/relationship-viewer"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viewshare.org/views/jefferson/fulton-street-trade-cards-collec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3.org/DesignIssues/Semantic.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data.bnf.fr/13900121/johann_straus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library.cornell.edu/" TargetMode="External"/><Relationship Id="rId7" Type="http://schemas.openxmlformats.org/officeDocument/2006/relationships/hyperlink" Target="http://www.worldcat.org/oclc/44954726"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iki.duraspace.org/display/ld4l/Previous+Partner+LD+Work" TargetMode="External"/><Relationship Id="rId5" Type="http://schemas.openxmlformats.org/officeDocument/2006/relationships/hyperlink" Target="http://library.stanford.edu/" TargetMode="External"/><Relationship Id="rId4" Type="http://schemas.openxmlformats.org/officeDocument/2006/relationships/hyperlink" Target="http://librarylab.law.harvard.edu/"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goo.gl/9v5CHo"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fund.nih.gov/highlights_2010"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lib.ucdavis.edu/bibflow/about/"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muezart.com/keynote-text-tree-infographics-sampl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lod-cloud.ne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riadne.ac.uk/issue14/what-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Today’s presentation is to give a basis for our discussion and hopefully</a:t>
            </a:r>
            <a:r>
              <a:rPr lang="en-US" dirty="0" smtClean="0"/>
              <a:t> for establishing a working group on BIBFRAME and Linked Data for our consortium.  </a:t>
            </a:r>
          </a:p>
          <a:p>
            <a:endParaRPr lang="en-US" baseline="0" dirty="0" smtClean="0"/>
          </a:p>
          <a:p>
            <a:r>
              <a:rPr lang="en-US" dirty="0" smtClean="0"/>
              <a:t>I want to ensure that we have a common understanding on linked data and Semantic Web and what the post-MARC world will look like, going forward. </a:t>
            </a:r>
          </a:p>
          <a:p>
            <a:endParaRPr lang="en-US" baseline="0" dirty="0" smtClean="0"/>
          </a:p>
          <a:p>
            <a:r>
              <a:rPr lang="en-US" dirty="0" smtClean="0"/>
              <a:t>This presentation is, in part,  based on my </a:t>
            </a:r>
            <a:r>
              <a:rPr lang="en-US" baseline="0" dirty="0" smtClean="0"/>
              <a:t>conference report for Semantic Web in Libraries Conference I attended in Bonn, Germany, in December 2014. I will focus on BIBFRAME, but in the context of Linked Open Data’s development in the GLAM (Galleries, Libraries, Archives and Museums) communities.  </a:t>
            </a:r>
          </a:p>
          <a:p>
            <a:endParaRPr lang="en-US" dirty="0" smtClean="0"/>
          </a:p>
          <a:p>
            <a:r>
              <a:rPr lang="en-US" baseline="0" dirty="0" smtClean="0"/>
              <a:t>I will try to make sure we have time for</a:t>
            </a:r>
            <a:r>
              <a:rPr lang="en-US" dirty="0" smtClean="0"/>
              <a:t> our discussion later on.</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D2BCFBE-0F88-49E3-A0AA-37EEBA16CE52}" type="slidenum">
              <a:rPr lang="en-US" smtClean="0"/>
              <a:pPr/>
              <a:t>1</a:t>
            </a:fld>
            <a:endParaRPr lang="en-US" dirty="0"/>
          </a:p>
        </p:txBody>
      </p:sp>
    </p:spTree>
    <p:extLst>
      <p:ext uri="{BB962C8B-B14F-4D97-AF65-F5344CB8AC3E}">
        <p14:creationId xmlns:p14="http://schemas.microsoft.com/office/powerpoint/2010/main" val="370613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BIBFRAME, the Bibliographic</a:t>
            </a:r>
            <a:r>
              <a:rPr lang="en-US" baseline="0" dirty="0" smtClean="0"/>
              <a:t> </a:t>
            </a:r>
            <a:r>
              <a:rPr lang="en-US" dirty="0" smtClean="0"/>
              <a:t>F</a:t>
            </a:r>
            <a:r>
              <a:rPr lang="en-US" baseline="0" dirty="0" smtClean="0"/>
              <a:t>ramework initiatives by the Library of Congress and other national libraries as a replacement for MARC, since 2011, is also based on the RDF/linked data model. </a:t>
            </a:r>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10</a:t>
            </a:fld>
            <a:endParaRPr lang="en-US" dirty="0"/>
          </a:p>
        </p:txBody>
      </p:sp>
    </p:spTree>
    <p:extLst>
      <p:ext uri="{BB962C8B-B14F-4D97-AF65-F5344CB8AC3E}">
        <p14:creationId xmlns:p14="http://schemas.microsoft.com/office/powerpoint/2010/main" val="229431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very basic model of BIBFRAME or the lite model, based on FRBR – </a:t>
            </a:r>
            <a:r>
              <a:rPr lang="en-US" b="1" i="1" dirty="0"/>
              <a:t>Functional Requirements for Bibliographic </a:t>
            </a:r>
            <a:r>
              <a:rPr lang="en-US" b="1" i="1" dirty="0" smtClean="0"/>
              <a:t>Records </a:t>
            </a:r>
            <a:r>
              <a:rPr lang="en-US" dirty="0" smtClean="0"/>
              <a:t>- model developed in 1998. </a:t>
            </a:r>
          </a:p>
          <a:p>
            <a:r>
              <a:rPr lang="en-US" dirty="0" smtClean="0"/>
              <a:t>This is the FRBR ‘lite’ version, as well, with the basic elements of work and instance (a combination of FRBR’s expression and manifestation). </a:t>
            </a:r>
          </a:p>
          <a:p>
            <a:r>
              <a:rPr lang="en-US" dirty="0" smtClean="0"/>
              <a:t>Think also about ‘Dublin Core’ with the basic 15 metadata elements. The creator of BIBFRAME, Dr. Eric Miller, brought together all of his works from RDF, Dublin Core, Semantic Web concepts to combine with FRBR.  As a result, he gave birth to the BIBFRAME Model. </a:t>
            </a:r>
          </a:p>
        </p:txBody>
      </p:sp>
      <p:sp>
        <p:nvSpPr>
          <p:cNvPr id="4" name="Slide Number Placeholder 3"/>
          <p:cNvSpPr>
            <a:spLocks noGrp="1"/>
          </p:cNvSpPr>
          <p:nvPr>
            <p:ph type="sldNum" sz="quarter" idx="10"/>
          </p:nvPr>
        </p:nvSpPr>
        <p:spPr/>
        <p:txBody>
          <a:bodyPr/>
          <a:lstStyle/>
          <a:p>
            <a:fld id="{9D2BCFBE-0F88-49E3-A0AA-37EEBA16CE52}" type="slidenum">
              <a:rPr lang="en-US" smtClean="0"/>
              <a:pPr/>
              <a:t>11</a:t>
            </a:fld>
            <a:endParaRPr lang="en-US" dirty="0"/>
          </a:p>
        </p:txBody>
      </p:sp>
    </p:spTree>
    <p:extLst>
      <p:ext uri="{BB962C8B-B14F-4D97-AF65-F5344CB8AC3E}">
        <p14:creationId xmlns:p14="http://schemas.microsoft.com/office/powerpoint/2010/main" val="3312316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test drive BIBFRAME by using these</a:t>
            </a:r>
            <a:r>
              <a:rPr lang="en-US" baseline="0" dirty="0" smtClean="0"/>
              <a:t> editors; the left-hand one was</a:t>
            </a:r>
            <a:r>
              <a:rPr lang="en-US" dirty="0" smtClean="0"/>
              <a:t> d</a:t>
            </a:r>
            <a:r>
              <a:rPr lang="en-US" baseline="0" dirty="0" smtClean="0"/>
              <a:t>eveloped by </a:t>
            </a:r>
            <a:r>
              <a:rPr lang="en-US" dirty="0" smtClean="0"/>
              <a:t>the Library of Congress</a:t>
            </a:r>
            <a:r>
              <a:rPr lang="en-US" baseline="0" dirty="0" smtClean="0"/>
              <a:t> and to be tested by</a:t>
            </a:r>
            <a:r>
              <a:rPr lang="en-US" dirty="0" smtClean="0"/>
              <a:t> LC during April-June</a:t>
            </a:r>
            <a:r>
              <a:rPr lang="en-US" baseline="0" dirty="0" smtClean="0"/>
              <a:t> this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a:t>
            </a:r>
            <a:r>
              <a:rPr lang="en-US" dirty="0" smtClean="0"/>
              <a:t> year LC and other libraries will test the production using BIBFRAME: </a:t>
            </a:r>
          </a:p>
          <a:p>
            <a:pPr>
              <a:defRPr/>
            </a:pPr>
            <a:r>
              <a:rPr lang="en-US" b="1" dirty="0" smtClean="0"/>
              <a:t>Philip Schreur’s (</a:t>
            </a:r>
            <a:r>
              <a:rPr lang="en-US" dirty="0" smtClean="0"/>
              <a:t>Interim Assistant University Librarian for Technical and Access Services at Stanford University)</a:t>
            </a:r>
            <a:r>
              <a:rPr lang="en-US" b="1" dirty="0" smtClean="0"/>
              <a:t> e-mail to BIBFRAME Listserv (2015-04-06): </a:t>
            </a:r>
            <a:endParaRPr lang="en-US" dirty="0" smtClean="0"/>
          </a:p>
          <a:p>
            <a:pPr>
              <a:defRPr/>
            </a:pPr>
            <a:r>
              <a:rPr lang="en-US" dirty="0" smtClean="0"/>
              <a:t>“… working on organizing a project for 2016 called (initially) Linked Data for Production.  It would be a group of six libraries (Stanford, Cornell, Harvard, Columbia, Princeton, LC) identifying the issues of transitioning their technical services environments to linked data, in this case making use of BIBFRAME, through actual production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On the right-hand side of the screen is </a:t>
            </a:r>
            <a:r>
              <a:rPr lang="en-US" dirty="0" smtClean="0"/>
              <a:t>Zepheira’s BF editor used by their trainees and BIBFLOW’s testing at the University of California-Davis Libraries.  You can also see here the linked data in action,</a:t>
            </a:r>
            <a:r>
              <a:rPr lang="en-US" baseline="0" dirty="0" smtClean="0"/>
              <a:t> with linking to the external services; LC authorities, Virtual International Authorities File, FAST headings at OCLC</a:t>
            </a:r>
            <a:r>
              <a:rPr lang="en-US" dirty="0" smtClean="0"/>
              <a:t> and </a:t>
            </a:r>
            <a:r>
              <a:rPr lang="en-US" baseline="0" dirty="0" smtClean="0"/>
              <a:t>AgroVoc</a:t>
            </a:r>
            <a:r>
              <a:rPr lang="en-US" dirty="0" smtClean="0"/>
              <a:t> (an online thesaurus).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12</a:t>
            </a:fld>
            <a:endParaRPr lang="en-US" dirty="0"/>
          </a:p>
        </p:txBody>
      </p:sp>
    </p:spTree>
    <p:extLst>
      <p:ext uri="{BB962C8B-B14F-4D97-AF65-F5344CB8AC3E}">
        <p14:creationId xmlns:p14="http://schemas.microsoft.com/office/powerpoint/2010/main" val="3049029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a:t>
            </a:r>
            <a:r>
              <a:rPr lang="en-US" baseline="0" dirty="0" smtClean="0"/>
              <a:t> if you want to add the subject ‘rice’ to your data here,  you can type in the word and it will send the query to the external services or the web-based, linked data sources. In this case, I chose AGROVOC, FAST and LC (authorities) for the external services.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list below the data box here </a:t>
            </a:r>
            <a:r>
              <a:rPr lang="en-US" dirty="0" smtClean="0"/>
              <a:t>are</a:t>
            </a:r>
            <a:r>
              <a:rPr lang="en-US" baseline="0" dirty="0" smtClean="0"/>
              <a:t> the results of the search ‘rice’ sent to the selected sources. I found that there are different types of rice, so I chose the specific rice on the list from Agrovoc, Basmati rice, as a subject for this item: </a:t>
            </a:r>
            <a:r>
              <a:rPr lang="en-US" baseline="0" dirty="0" smtClean="0">
                <a:hlinkClick r:id="rId3"/>
              </a:rPr>
              <a:t>http://aims.fao.org/skosmos/agrovoc/en/page/c_330606</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Agrovoc</a:t>
            </a:r>
            <a:r>
              <a:rPr lang="en-US" baseline="0" dirty="0" smtClean="0"/>
              <a:t> i</a:t>
            </a:r>
            <a:r>
              <a:rPr lang="en-US" dirty="0" smtClean="0"/>
              <a:t>s</a:t>
            </a:r>
            <a:r>
              <a:rPr lang="en-US" baseline="0" dirty="0" smtClean="0"/>
              <a:t> a linked data project</a:t>
            </a:r>
            <a:r>
              <a:rPr lang="en-US" dirty="0" smtClean="0"/>
              <a:t> and </a:t>
            </a:r>
            <a:r>
              <a:rPr lang="en-US" baseline="0" dirty="0" smtClean="0"/>
              <a:t>a multilingual agricultural thesaurus, created by</a:t>
            </a:r>
            <a:r>
              <a:rPr lang="en-US" dirty="0" smtClean="0"/>
              <a:t> </a:t>
            </a:r>
            <a:r>
              <a:rPr lang="en-US" baseline="0" dirty="0" smtClean="0"/>
              <a:t>Food and Agriculture Organization of the UN</a:t>
            </a:r>
            <a:r>
              <a:rPr lang="en-US" dirty="0" smtClean="0"/>
              <a:t> (FAO). </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case demonstrates that you can choose different thesauri based on your needs, not limited to one thesaurus and derive the term(s) as linked data  (URIs) from other linked data sources on the Web.  Thus using BIBFRAME</a:t>
            </a:r>
            <a:r>
              <a:rPr lang="en-US" dirty="0" smtClean="0"/>
              <a:t> as linked data connects your library data to other web-based data and expand the options of metadata/vocabularies you can choose from.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13</a:t>
            </a:fld>
            <a:endParaRPr lang="en-US" dirty="0"/>
          </a:p>
        </p:txBody>
      </p:sp>
    </p:spTree>
    <p:extLst>
      <p:ext uri="{BB962C8B-B14F-4D97-AF65-F5344CB8AC3E}">
        <p14:creationId xmlns:p14="http://schemas.microsoft.com/office/powerpoint/2010/main" val="215911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 example of a MARCXML record converted to BF using Zepheira’s BF Scribe</a:t>
            </a:r>
            <a:r>
              <a:rPr lang="en-US" baseline="0" dirty="0" smtClean="0"/>
              <a:t> from a few Arabic</a:t>
            </a:r>
            <a:r>
              <a:rPr lang="en-US" dirty="0" smtClean="0"/>
              <a:t> </a:t>
            </a:r>
            <a:r>
              <a:rPr lang="en-US" baseline="0" dirty="0" smtClean="0"/>
              <a:t>records </a:t>
            </a:r>
            <a:r>
              <a:rPr lang="en-US" dirty="0" smtClean="0"/>
              <a:t>from </a:t>
            </a:r>
            <a:r>
              <a:rPr lang="en-US" baseline="0" dirty="0" smtClean="0"/>
              <a:t>AUC Libraries.   </a:t>
            </a:r>
          </a:p>
          <a:p>
            <a:r>
              <a:rPr lang="en-US" dirty="0" smtClean="0"/>
              <a:t>Examples of BF converted files: </a:t>
            </a:r>
            <a:r>
              <a:rPr lang="en-US" dirty="0" smtClean="0">
                <a:hlinkClick r:id="rId3"/>
              </a:rPr>
              <a:t>https://linksmith.zepheira.com/training/EaZQz584xe9wQEGJ3R5UeW/view</a:t>
            </a:r>
            <a:endParaRPr lang="en-US" dirty="0" smtClean="0"/>
          </a:p>
          <a:p>
            <a:r>
              <a:rPr lang="en-US" dirty="0" smtClean="0">
                <a:hlinkClick r:id="rId4"/>
              </a:rPr>
              <a:t>https://linksmith.zepheira.com/training/test-for-wsalesky/view</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14</a:t>
            </a:fld>
            <a:endParaRPr lang="en-US" dirty="0"/>
          </a:p>
        </p:txBody>
      </p:sp>
    </p:spTree>
    <p:extLst>
      <p:ext uri="{BB962C8B-B14F-4D97-AF65-F5344CB8AC3E}">
        <p14:creationId xmlns:p14="http://schemas.microsoft.com/office/powerpoint/2010/main" val="441402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15</a:t>
            </a:fld>
            <a:endParaRPr lang="en-US" dirty="0"/>
          </a:p>
        </p:txBody>
      </p:sp>
    </p:spTree>
    <p:extLst>
      <p:ext uri="{BB962C8B-B14F-4D97-AF65-F5344CB8AC3E}">
        <p14:creationId xmlns:p14="http://schemas.microsoft.com/office/powerpoint/2010/main" val="957515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16</a:t>
            </a:fld>
            <a:endParaRPr lang="en-US" dirty="0"/>
          </a:p>
        </p:txBody>
      </p:sp>
    </p:spTree>
    <p:extLst>
      <p:ext uri="{BB962C8B-B14F-4D97-AF65-F5344CB8AC3E}">
        <p14:creationId xmlns:p14="http://schemas.microsoft.com/office/powerpoint/2010/main" val="3926980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17</a:t>
            </a:fld>
            <a:endParaRPr lang="en-US" dirty="0"/>
          </a:p>
        </p:txBody>
      </p:sp>
    </p:spTree>
    <p:extLst>
      <p:ext uri="{BB962C8B-B14F-4D97-AF65-F5344CB8AC3E}">
        <p14:creationId xmlns:p14="http://schemas.microsoft.com/office/powerpoint/2010/main" val="401683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BF’s new vocabulary</a:t>
            </a:r>
            <a:r>
              <a:rPr lang="en-US" baseline="0" dirty="0" smtClean="0"/>
              <a:t> navigator. You can see that BF allows different levels of details, from the ‘lite’ version to the profiles that fit different communities, from the library, rare materials to the archive metadata profiles. </a:t>
            </a:r>
          </a:p>
          <a:p>
            <a:endParaRPr lang="en-US" dirty="0" smtClean="0"/>
          </a:p>
          <a:p>
            <a:r>
              <a:rPr lang="en-US" dirty="0" smtClean="0"/>
              <a:t>Thus </a:t>
            </a:r>
            <a:r>
              <a:rPr lang="en-US" baseline="0" dirty="0" smtClean="0"/>
              <a:t>BF</a:t>
            </a:r>
            <a:r>
              <a:rPr lang="en-US" dirty="0" smtClean="0"/>
              <a:t> </a:t>
            </a:r>
            <a:r>
              <a:rPr lang="en-US" baseline="0" dirty="0" smtClean="0"/>
              <a:t>is ‘extensible’,</a:t>
            </a:r>
            <a:r>
              <a:rPr lang="en-US" dirty="0" smtClean="0"/>
              <a:t> which means </a:t>
            </a:r>
            <a:r>
              <a:rPr lang="en-US" baseline="0" dirty="0" smtClean="0"/>
              <a:t>you can modify the original BF to add more metadata elements based on your needs. </a:t>
            </a:r>
          </a:p>
          <a:p>
            <a:endParaRPr lang="en-US" baseline="0" dirty="0" smtClean="0"/>
          </a:p>
          <a:p>
            <a:r>
              <a:rPr lang="en-US" baseline="0" dirty="0" smtClean="0"/>
              <a:t>But by having the common core metadata elements,</a:t>
            </a:r>
            <a:r>
              <a:rPr lang="en-US" dirty="0" smtClean="0"/>
              <a:t> it </a:t>
            </a:r>
            <a:r>
              <a:rPr lang="en-US" baseline="0" dirty="0" smtClean="0"/>
              <a:t>allows the  interconnection/interoperability among these different communities.</a:t>
            </a:r>
          </a:p>
          <a:p>
            <a:endParaRPr lang="en-US" dirty="0" smtClean="0"/>
          </a:p>
          <a:p>
            <a:r>
              <a:rPr lang="en-US" dirty="0" smtClean="0"/>
              <a:t>In this context, </a:t>
            </a:r>
            <a:r>
              <a:rPr lang="en-US" baseline="0" dirty="0" smtClean="0"/>
              <a:t>BF helps us break down the metadata silos</a:t>
            </a:r>
            <a:r>
              <a:rPr lang="en-US" dirty="0" smtClean="0"/>
              <a:t> </a:t>
            </a:r>
            <a:r>
              <a:rPr lang="en-US" baseline="0" dirty="0" smtClean="0"/>
              <a:t>we have in our current practices. </a:t>
            </a:r>
          </a:p>
          <a:p>
            <a:endParaRPr lang="en-US" dirty="0"/>
          </a:p>
          <a:p>
            <a:r>
              <a:rPr lang="en-US" dirty="0" smtClean="0"/>
              <a:t>In essence</a:t>
            </a:r>
            <a:r>
              <a:rPr lang="en-US" dirty="0"/>
              <a:t>, </a:t>
            </a:r>
            <a:r>
              <a:rPr lang="en-US" dirty="0" smtClean="0"/>
              <a:t>we </a:t>
            </a:r>
            <a:r>
              <a:rPr lang="en-US" dirty="0"/>
              <a:t>will move away from numeric metadata coding </a:t>
            </a:r>
            <a:r>
              <a:rPr lang="en-US" dirty="0" smtClean="0"/>
              <a:t>(as </a:t>
            </a:r>
            <a:r>
              <a:rPr lang="en-US" dirty="0"/>
              <a:t>in </a:t>
            </a:r>
            <a:r>
              <a:rPr lang="en-US" dirty="0" smtClean="0"/>
              <a:t>MARC), </a:t>
            </a:r>
            <a:r>
              <a:rPr lang="en-US" dirty="0"/>
              <a:t>to language labels for </a:t>
            </a:r>
            <a:r>
              <a:rPr lang="en-US" dirty="0" smtClean="0"/>
              <a:t>metadata to be compatible with the modern metadata, such as, </a:t>
            </a:r>
            <a:r>
              <a:rPr lang="en-US" dirty="0"/>
              <a:t>Dublin </a:t>
            </a:r>
            <a:r>
              <a:rPr lang="en-US" dirty="0" smtClean="0"/>
              <a:t>Core, VRA Core </a:t>
            </a:r>
            <a:r>
              <a:rPr lang="en-US" dirty="0"/>
              <a:t>and other </a:t>
            </a:r>
            <a:r>
              <a:rPr lang="en-US" dirty="0" smtClean="0"/>
              <a:t>metadata standards. </a:t>
            </a:r>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18</a:t>
            </a:fld>
            <a:endParaRPr lang="en-US" dirty="0"/>
          </a:p>
        </p:txBody>
      </p:sp>
    </p:spTree>
    <p:extLst>
      <p:ext uri="{BB962C8B-B14F-4D97-AF65-F5344CB8AC3E}">
        <p14:creationId xmlns:p14="http://schemas.microsoft.com/office/powerpoint/2010/main" val="3021090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19</a:t>
            </a:fld>
            <a:endParaRPr lang="en-US" dirty="0"/>
          </a:p>
        </p:txBody>
      </p:sp>
    </p:spTree>
    <p:extLst>
      <p:ext uri="{BB962C8B-B14F-4D97-AF65-F5344CB8AC3E}">
        <p14:creationId xmlns:p14="http://schemas.microsoft.com/office/powerpoint/2010/main" val="202739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credits: Discovery tools: a bibliography:</a:t>
            </a:r>
            <a:r>
              <a:rPr lang="en-US" baseline="0" dirty="0" smtClean="0"/>
              <a:t> </a:t>
            </a:r>
            <a:r>
              <a:rPr lang="en-US" baseline="0" dirty="0" smtClean="0">
                <a:hlinkClick r:id="rId3"/>
              </a:rPr>
              <a:t>https://discoverytoolsbibliography.wordpress.com/</a:t>
            </a:r>
            <a:endParaRPr lang="en-US" baseline="0" dirty="0" smtClean="0"/>
          </a:p>
          <a:p>
            <a:endParaRPr lang="en-US" baseline="0" dirty="0" smtClean="0"/>
          </a:p>
          <a:p>
            <a:r>
              <a:rPr lang="en-US" baseline="0" dirty="0" smtClean="0"/>
              <a:t>From Naseej: </a:t>
            </a:r>
            <a:r>
              <a:rPr lang="en-US" baseline="0" dirty="0" smtClean="0">
                <a:hlinkClick r:id="rId4"/>
              </a:rPr>
              <a:t>http://naseej.com/Sliders/03-Digitization-02.aspx?width=521&amp;height=201&amp;ext=.jpg</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a:t>
            </a:fld>
            <a:endParaRPr lang="en-US" dirty="0"/>
          </a:p>
        </p:txBody>
      </p:sp>
    </p:spTree>
    <p:extLst>
      <p:ext uri="{BB962C8B-B14F-4D97-AF65-F5344CB8AC3E}">
        <p14:creationId xmlns:p14="http://schemas.microsoft.com/office/powerpoint/2010/main" val="944980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20</a:t>
            </a:fld>
            <a:endParaRPr lang="en-US" dirty="0"/>
          </a:p>
        </p:txBody>
      </p:sp>
    </p:spTree>
    <p:extLst>
      <p:ext uri="{BB962C8B-B14F-4D97-AF65-F5344CB8AC3E}">
        <p14:creationId xmlns:p14="http://schemas.microsoft.com/office/powerpoint/2010/main" val="3195539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smtClean="0"/>
              <a:t>Image </a:t>
            </a:r>
            <a:r>
              <a:rPr lang="en-US" sz="1100" dirty="0"/>
              <a:t>credit: </a:t>
            </a:r>
            <a:r>
              <a:rPr lang="en-US" sz="1100" dirty="0">
                <a:hlinkClick r:id="rId3"/>
              </a:rPr>
              <a:t>http://</a:t>
            </a:r>
            <a:r>
              <a:rPr lang="en-US" sz="1100" dirty="0" smtClean="0">
                <a:hlinkClick r:id="rId3"/>
              </a:rPr>
              <a:t>biodiversitylibrary.org/item/54152#page/1/mode/1up</a:t>
            </a:r>
            <a:endParaRPr lang="en-US" sz="1100" dirty="0" smtClean="0"/>
          </a:p>
          <a:p>
            <a:pPr>
              <a:defRPr/>
            </a:pPr>
            <a:endParaRPr lang="en-US" sz="1100" dirty="0" smtClean="0"/>
          </a:p>
          <a:p>
            <a:pPr>
              <a:defRPr/>
            </a:pPr>
            <a:r>
              <a:rPr lang="en-US" sz="1100" dirty="0" smtClean="0"/>
              <a:t>Unlike </a:t>
            </a:r>
            <a:r>
              <a:rPr lang="en-US" sz="1100" dirty="0"/>
              <a:t>the traditional catalog, or digital collections’ interfaces, linked data are not limited to one metadata standard. RDF makes it possible to integrate/mash up different metadata standards on the same </a:t>
            </a:r>
            <a:r>
              <a:rPr lang="en-US" sz="1100" dirty="0" smtClean="0"/>
              <a:t>data descriptions/webpages </a:t>
            </a:r>
            <a:r>
              <a:rPr lang="en-US" sz="1100" dirty="0"/>
              <a:t>by defining the sources of metadata at the top of each webpage or sitemap, as long as the metadata can be represented as URIs in RDF triples. </a:t>
            </a:r>
            <a:endParaRPr lang="en-US" sz="1100" dirty="0" smtClean="0"/>
          </a:p>
          <a:p>
            <a:pPr>
              <a:defRPr/>
            </a:pPr>
            <a:endParaRPr lang="en-US" sz="1100" dirty="0"/>
          </a:p>
          <a:p>
            <a:r>
              <a:rPr lang="en-US" sz="1100" b="1" i="1" dirty="0" smtClean="0"/>
              <a:t>SPARQL</a:t>
            </a:r>
            <a:r>
              <a:rPr lang="en-US" sz="1100" b="1" i="1" baseline="0" dirty="0" smtClean="0"/>
              <a:t> Query for this object: </a:t>
            </a:r>
          </a:p>
          <a:p>
            <a:r>
              <a:rPr lang="en-US" sz="1100" dirty="0" smtClean="0"/>
              <a:t>PREFIX isbd: &lt;http://iflastandards.info/ns/isbd/elements/&gt;</a:t>
            </a:r>
          </a:p>
          <a:p>
            <a:r>
              <a:rPr lang="en-US" sz="1100" dirty="0" smtClean="0"/>
              <a:t>PREFIX rdfs: &lt;http://www.w3.org/2000/01/rdf-schema#&gt;</a:t>
            </a:r>
          </a:p>
          <a:p>
            <a:r>
              <a:rPr lang="en-US" sz="1100" dirty="0" smtClean="0"/>
              <a:t>CONSTRUCT { </a:t>
            </a:r>
          </a:p>
          <a:p>
            <a:r>
              <a:rPr lang="en-US" sz="1100" dirty="0" smtClean="0"/>
              <a:t>    # constructing properties of http://bnb.data.bl.uk/id/resource/007491557 </a:t>
            </a:r>
          </a:p>
          <a:p>
            <a:r>
              <a:rPr lang="en-US" sz="1100" dirty="0" smtClean="0"/>
              <a:t>    &lt;http://bnb.data.bl.uk/id/resource/007491557&gt; isbd:P1073 ?var_1_0 .</a:t>
            </a:r>
          </a:p>
          <a:p>
            <a:r>
              <a:rPr lang="en-US" sz="1100" dirty="0" smtClean="0"/>
              <a:t>    &lt;http://bnb.data.bl.uk/id/resource/007491557&gt; ?var_2_0_prop ?var_2_0 .</a:t>
            </a:r>
          </a:p>
          <a:p>
            <a:r>
              <a:rPr lang="en-US" sz="1100" dirty="0" smtClean="0"/>
              <a:t>    ?var_2_0 rdfs:label ?var_2_1_0 .</a:t>
            </a:r>
          </a:p>
          <a:p>
            <a:r>
              <a:rPr lang="en-US" sz="1100" dirty="0" smtClean="0"/>
              <a:t>}  WHERE { </a:t>
            </a:r>
          </a:p>
          <a:p>
            <a:r>
              <a:rPr lang="en-US" sz="1100" dirty="0" smtClean="0"/>
              <a:t>  # identifying properties of http://bnb.data.bl.uk/id/resource/007491557 </a:t>
            </a:r>
          </a:p>
          <a:p>
            <a:r>
              <a:rPr lang="en-US" sz="1100" dirty="0" smtClean="0"/>
              <a:t>  {</a:t>
            </a:r>
          </a:p>
          <a:p>
            <a:r>
              <a:rPr lang="en-US" sz="1100" dirty="0" smtClean="0"/>
              <a:t>    &lt;http://bnb.data.bl.uk/id/resource/007491557&gt; isbd:P1073 ?var_1_0 .</a:t>
            </a:r>
          </a:p>
          <a:p>
            <a:r>
              <a:rPr lang="en-US" sz="1100" dirty="0" smtClean="0"/>
              <a:t>  } UNION {</a:t>
            </a:r>
          </a:p>
          <a:p>
            <a:r>
              <a:rPr lang="en-US" sz="1100" dirty="0" smtClean="0"/>
              <a:t>    &lt;http://bnb.data.bl.uk/id/resource/007491557&gt; ?var_2_0_prop ?var_2_0 .</a:t>
            </a:r>
          </a:p>
          <a:p>
            <a:r>
              <a:rPr lang="en-US" sz="1100" dirty="0" smtClean="0"/>
              <a:t>    OPTIONAL { ?var_2_0 rdfs:label ?var_2_1_0 . }</a:t>
            </a:r>
          </a:p>
          <a:p>
            <a:r>
              <a:rPr lang="en-US" sz="1100" dirty="0" smtClean="0"/>
              <a:t>  } </a:t>
            </a:r>
          </a:p>
          <a:p>
            <a:r>
              <a:rPr lang="en-US" sz="1100" dirty="0" smtClean="0"/>
              <a:t>}</a:t>
            </a:r>
          </a:p>
          <a:p>
            <a:endParaRPr lang="en-US" dirty="0" smtClean="0"/>
          </a:p>
        </p:txBody>
      </p:sp>
      <p:sp>
        <p:nvSpPr>
          <p:cNvPr id="4" name="Slide Number Placeholder 3"/>
          <p:cNvSpPr>
            <a:spLocks noGrp="1"/>
          </p:cNvSpPr>
          <p:nvPr>
            <p:ph type="sldNum" sz="quarter" idx="10"/>
          </p:nvPr>
        </p:nvSpPr>
        <p:spPr/>
        <p:txBody>
          <a:bodyPr/>
          <a:lstStyle/>
          <a:p>
            <a:fld id="{9D2BCFBE-0F88-49E3-A0AA-37EEBA16CE52}" type="slidenum">
              <a:rPr lang="en-US" smtClean="0"/>
              <a:pPr/>
              <a:t>21</a:t>
            </a:fld>
            <a:endParaRPr lang="en-US" dirty="0"/>
          </a:p>
        </p:txBody>
      </p:sp>
    </p:spTree>
    <p:extLst>
      <p:ext uri="{BB962C8B-B14F-4D97-AF65-F5344CB8AC3E}">
        <p14:creationId xmlns:p14="http://schemas.microsoft.com/office/powerpoint/2010/main" val="2930978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986849" cy="3600450"/>
          </a:xfrm>
        </p:spPr>
        <p:txBody>
          <a:bodyPr/>
          <a:lstStyle/>
          <a:p>
            <a:r>
              <a:rPr lang="en-US" dirty="0"/>
              <a:t>For </a:t>
            </a:r>
            <a:r>
              <a:rPr lang="en-US" dirty="0" smtClean="0"/>
              <a:t>example, </a:t>
            </a:r>
            <a:r>
              <a:rPr lang="en-US" dirty="0"/>
              <a:t>the metadata above include:</a:t>
            </a:r>
          </a:p>
          <a:p>
            <a:r>
              <a:rPr lang="en-US" dirty="0" smtClean="0"/>
              <a:t>Resource </a:t>
            </a:r>
            <a:r>
              <a:rPr lang="en-US" dirty="0"/>
              <a:t>Description Framework (rdf):</a:t>
            </a:r>
            <a:r>
              <a:rPr lang="en-US" b="1" dirty="0"/>
              <a:t> </a:t>
            </a:r>
            <a:r>
              <a:rPr lang="en-US" u="sng" dirty="0">
                <a:hlinkClick r:id="rId3"/>
              </a:rPr>
              <a:t>http://www.w3.org/1999/02/22-rdf-syntax-ns#</a:t>
            </a:r>
            <a:r>
              <a:rPr lang="en-US" dirty="0"/>
              <a:t> </a:t>
            </a:r>
          </a:p>
          <a:p>
            <a:r>
              <a:rPr lang="en-US" dirty="0"/>
              <a:t>ISBD (elements): </a:t>
            </a:r>
            <a:r>
              <a:rPr lang="en-US" u="sng" dirty="0">
                <a:hlinkClick r:id="rId4"/>
              </a:rPr>
              <a:t>http://iflastandards.info/ns/isbd/elements/</a:t>
            </a:r>
            <a:r>
              <a:rPr lang="en-US" dirty="0"/>
              <a:t> </a:t>
            </a:r>
          </a:p>
          <a:p>
            <a:r>
              <a:rPr lang="en-US" dirty="0"/>
              <a:t>Dublin Core metadata terms (dct): </a:t>
            </a:r>
            <a:r>
              <a:rPr lang="en-US" u="sng" dirty="0">
                <a:hlinkClick r:id="rId5"/>
              </a:rPr>
              <a:t>http://purl.org/dc/terms/</a:t>
            </a:r>
            <a:r>
              <a:rPr lang="en-US" dirty="0"/>
              <a:t> </a:t>
            </a:r>
          </a:p>
          <a:p>
            <a:r>
              <a:rPr lang="en-US" dirty="0"/>
              <a:t>Resource Description Framework Schema (rdfs): </a:t>
            </a:r>
            <a:r>
              <a:rPr lang="en-US" u="sng" dirty="0">
                <a:hlinkClick r:id="rId6"/>
              </a:rPr>
              <a:t>http://www.w3.org/2000/01/rdf-schema#</a:t>
            </a:r>
            <a:r>
              <a:rPr lang="en-US" dirty="0"/>
              <a:t> </a:t>
            </a:r>
          </a:p>
          <a:p>
            <a:r>
              <a:rPr lang="en-US" dirty="0"/>
              <a:t>blterms: </a:t>
            </a:r>
            <a:r>
              <a:rPr lang="en-US" u="sng" dirty="0">
                <a:hlinkClick r:id="rId7"/>
              </a:rPr>
              <a:t>http://www.bl.uk/schemas/bibliographic/blterms#</a:t>
            </a:r>
            <a:r>
              <a:rPr lang="en-US" u="sng" dirty="0"/>
              <a:t> </a:t>
            </a:r>
            <a:r>
              <a:rPr lang="en-US" dirty="0"/>
              <a:t>and etc.</a:t>
            </a:r>
          </a:p>
          <a:p>
            <a:r>
              <a:rPr lang="en-US" dirty="0"/>
              <a:t> </a:t>
            </a:r>
          </a:p>
          <a:p>
            <a:r>
              <a:rPr lang="en-US" dirty="0"/>
              <a:t>(British Library has its own metadata terms used here.)</a:t>
            </a:r>
          </a:p>
        </p:txBody>
      </p:sp>
      <p:sp>
        <p:nvSpPr>
          <p:cNvPr id="4" name="Slide Number Placeholder 3"/>
          <p:cNvSpPr>
            <a:spLocks noGrp="1"/>
          </p:cNvSpPr>
          <p:nvPr>
            <p:ph type="sldNum" sz="quarter" idx="10"/>
          </p:nvPr>
        </p:nvSpPr>
        <p:spPr/>
        <p:txBody>
          <a:bodyPr/>
          <a:lstStyle/>
          <a:p>
            <a:fld id="{9D2BCFBE-0F88-49E3-A0AA-37EEBA16CE52}" type="slidenum">
              <a:rPr lang="en-US" smtClean="0"/>
              <a:pPr/>
              <a:t>22</a:t>
            </a:fld>
            <a:endParaRPr lang="en-US" dirty="0"/>
          </a:p>
        </p:txBody>
      </p:sp>
    </p:spTree>
    <p:extLst>
      <p:ext uri="{BB962C8B-B14F-4D97-AF65-F5344CB8AC3E}">
        <p14:creationId xmlns:p14="http://schemas.microsoft.com/office/powerpoint/2010/main" val="1895101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same data continue.)</a:t>
            </a:r>
          </a:p>
          <a:p>
            <a:endParaRPr lang="en-US" dirty="0" smtClean="0"/>
          </a:p>
          <a:p>
            <a:r>
              <a:rPr lang="en-US" baseline="0" dirty="0" smtClean="0"/>
              <a:t> You can see here the metadata elements and their literals,</a:t>
            </a:r>
            <a:r>
              <a:rPr lang="en-US" dirty="0" smtClean="0"/>
              <a:t> </a:t>
            </a:r>
            <a:r>
              <a:rPr lang="en-US" baseline="0" dirty="0" smtClean="0"/>
              <a:t>or textual data values, in the </a:t>
            </a:r>
            <a:r>
              <a:rPr lang="en-US" dirty="0" smtClean="0"/>
              <a:t>quotation</a:t>
            </a:r>
            <a:r>
              <a:rPr lang="en-US" baseline="0" dirty="0" smtClean="0"/>
              <a:t> marks, while</a:t>
            </a:r>
            <a:r>
              <a:rPr lang="en-US" dirty="0" smtClean="0"/>
              <a:t> s</a:t>
            </a:r>
            <a:r>
              <a:rPr lang="en-US" baseline="0" dirty="0" smtClean="0"/>
              <a:t>ome other data elements are represented in the form of URIs. </a:t>
            </a:r>
          </a:p>
          <a:p>
            <a:endParaRPr lang="en-US" baseline="0" dirty="0" smtClean="0"/>
          </a:p>
          <a:p>
            <a:r>
              <a:rPr lang="en-US" baseline="0" dirty="0" smtClean="0"/>
              <a:t>This kind of data representation will be common as we move into BF and other kinds of linked data applications in the libraries, archives and museums communities. </a:t>
            </a:r>
          </a:p>
          <a:p>
            <a:endParaRPr lang="en-US" baseline="0" dirty="0" smtClean="0"/>
          </a:p>
          <a:p>
            <a:r>
              <a:rPr lang="en-US" baseline="0" dirty="0" smtClean="0"/>
              <a:t>Some data will need the manual input as in the literals or textual data values in the quotation marks. </a:t>
            </a:r>
          </a:p>
          <a:p>
            <a:endParaRPr lang="en-US" dirty="0" smtClean="0"/>
          </a:p>
          <a:p>
            <a:r>
              <a:rPr lang="en-US" baseline="0" dirty="0" smtClean="0"/>
              <a:t>Some data are readily available as web-based data we can bring in from their web-based sources, e.g. the authority data from id.loc.gov</a:t>
            </a:r>
          </a:p>
          <a:p>
            <a:endParaRPr lang="en-US" baseline="0" dirty="0" smtClean="0"/>
          </a:p>
          <a:p>
            <a:r>
              <a:rPr lang="en-US" baseline="0" dirty="0" smtClean="0"/>
              <a:t>BL also created its own authority data, for an example: </a:t>
            </a:r>
            <a:r>
              <a:rPr lang="en-US" baseline="0" dirty="0" smtClean="0">
                <a:hlinkClick r:id="rId3"/>
              </a:rPr>
              <a:t>http://bnb.data.bl.uk/doc/concept/lcsh/EgyptAntiquities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23</a:t>
            </a:fld>
            <a:endParaRPr lang="en-US" dirty="0"/>
          </a:p>
        </p:txBody>
      </p:sp>
    </p:spTree>
    <p:extLst>
      <p:ext uri="{BB962C8B-B14F-4D97-AF65-F5344CB8AC3E}">
        <p14:creationId xmlns:p14="http://schemas.microsoft.com/office/powerpoint/2010/main" val="147085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24</a:t>
            </a:fld>
            <a:endParaRPr lang="en-US" dirty="0"/>
          </a:p>
        </p:txBody>
      </p:sp>
    </p:spTree>
    <p:extLst>
      <p:ext uri="{BB962C8B-B14F-4D97-AF65-F5344CB8AC3E}">
        <p14:creationId xmlns:p14="http://schemas.microsoft.com/office/powerpoint/2010/main" val="2809002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25</a:t>
            </a:fld>
            <a:endParaRPr lang="en-US" dirty="0"/>
          </a:p>
        </p:txBody>
      </p:sp>
    </p:spTree>
    <p:extLst>
      <p:ext uri="{BB962C8B-B14F-4D97-AF65-F5344CB8AC3E}">
        <p14:creationId xmlns:p14="http://schemas.microsoft.com/office/powerpoint/2010/main" val="558397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26</a:t>
            </a:fld>
            <a:endParaRPr lang="en-US" dirty="0"/>
          </a:p>
        </p:txBody>
      </p:sp>
    </p:spTree>
    <p:extLst>
      <p:ext uri="{BB962C8B-B14F-4D97-AF65-F5344CB8AC3E}">
        <p14:creationId xmlns:p14="http://schemas.microsoft.com/office/powerpoint/2010/main" val="68830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t>
            </a:r>
            <a:r>
              <a:rPr lang="en-US" b="1" dirty="0" smtClean="0"/>
              <a:t>Kansas City Public Library’s Civil War on the Western Border: The Missouri-Kansas Conflict,1855-1865 Digital Project.</a:t>
            </a:r>
          </a:p>
          <a:p>
            <a:r>
              <a:rPr lang="en-US" dirty="0" smtClean="0"/>
              <a:t> </a:t>
            </a:r>
          </a:p>
          <a:p>
            <a:r>
              <a:rPr lang="en-US" dirty="0" smtClean="0"/>
              <a:t>Linked Data/BF Project: </a:t>
            </a:r>
            <a:r>
              <a:rPr lang="en-US" dirty="0" smtClean="0">
                <a:hlinkClick r:id="rId3"/>
              </a:rPr>
              <a:t>http://www.civilwaronthewesternborder.org/</a:t>
            </a:r>
            <a:endParaRPr lang="en-US" dirty="0" smtClean="0"/>
          </a:p>
          <a:p>
            <a:pPr lvl="1"/>
            <a:r>
              <a:rPr lang="en-US" dirty="0" smtClean="0"/>
              <a:t>Relationship viewer: </a:t>
            </a:r>
          </a:p>
          <a:p>
            <a:pPr lvl="1"/>
            <a:r>
              <a:rPr lang="en-US" dirty="0" smtClean="0">
                <a:hlinkClick r:id="rId4"/>
              </a:rPr>
              <a:t>http://www.civilwaronthewesternborder.org/content/relationship-viewer</a:t>
            </a:r>
            <a:endParaRPr lang="en-US" dirty="0" smtClean="0"/>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27</a:t>
            </a:fld>
            <a:endParaRPr lang="en-US" dirty="0"/>
          </a:p>
        </p:txBody>
      </p:sp>
    </p:spTree>
    <p:extLst>
      <p:ext uri="{BB962C8B-B14F-4D97-AF65-F5344CB8AC3E}">
        <p14:creationId xmlns:p14="http://schemas.microsoft.com/office/powerpoint/2010/main" val="2538825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Kansas City Public Library’s Civil War on the Western Border: The Missouri-Kansas Conflict,1855-1865 Digital Project.</a:t>
            </a:r>
          </a:p>
          <a:p>
            <a:r>
              <a:rPr lang="en-US" dirty="0" smtClean="0"/>
              <a:t>From </a:t>
            </a:r>
            <a:r>
              <a:rPr lang="en-US" b="1" dirty="0" smtClean="0"/>
              <a:t>Kansas City Public Library’s Civil War on the Western Border: The Missouri-Kansas Conflict,1855-1865 Digital Project.</a:t>
            </a:r>
            <a:endParaRPr lang="en-US" dirty="0" smtClean="0"/>
          </a:p>
          <a:p>
            <a:r>
              <a:rPr lang="en-US" dirty="0" smtClean="0"/>
              <a:t> Linked Data/BF Project: </a:t>
            </a:r>
            <a:r>
              <a:rPr lang="en-US" u="sng" dirty="0" smtClean="0">
                <a:hlinkClick r:id="rId3"/>
              </a:rPr>
              <a:t>http://www.civilwaronthewesternborder.org/</a:t>
            </a:r>
            <a:r>
              <a:rPr lang="en-US" dirty="0" smtClean="0"/>
              <a:t> </a:t>
            </a:r>
          </a:p>
          <a:p>
            <a:r>
              <a:rPr lang="en-US" dirty="0" smtClean="0"/>
              <a:t>Relationship viewer: </a:t>
            </a:r>
          </a:p>
          <a:p>
            <a:r>
              <a:rPr lang="en-US" u="sng" dirty="0" smtClean="0">
                <a:hlinkClick r:id="rId4"/>
              </a:rPr>
              <a:t>http://www.civilwaronthewesternborder.org/content/relationship-viewer</a:t>
            </a:r>
            <a:r>
              <a:rPr lang="en-US" dirty="0" smtClean="0"/>
              <a:t> </a:t>
            </a:r>
          </a:p>
          <a:p>
            <a:endParaRPr lang="en-US" dirty="0" smtClean="0"/>
          </a:p>
          <a:p>
            <a:r>
              <a:rPr lang="en-US" dirty="0" smtClean="0"/>
              <a:t>Wikipedia: Samuel Ryan Curtis was an American military officer, and one of the first Republicans elected to Congress. He was most famous for his role as a Union Army general in the Trans-Mississippi Theater of the American Civil War.</a:t>
            </a:r>
          </a:p>
          <a:p>
            <a:endParaRPr lang="en-US" dirty="0" smtClean="0"/>
          </a:p>
          <a:p>
            <a:r>
              <a:rPr lang="en-US" dirty="0" smtClean="0"/>
              <a:t>The relationship viewer allows you to see the connections among people, groups, places and events.</a:t>
            </a:r>
          </a:p>
          <a:p>
            <a:endParaRPr lang="en-US" dirty="0" smtClean="0"/>
          </a:p>
          <a:p>
            <a:r>
              <a:rPr lang="en-US" dirty="0" smtClean="0"/>
              <a:t>The viewer also shows his connection with other Union Army members and acquaintances, plus his opponents and the battles he fought in. </a:t>
            </a:r>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28</a:t>
            </a:fld>
            <a:endParaRPr lang="en-US" dirty="0"/>
          </a:p>
        </p:txBody>
      </p:sp>
    </p:spTree>
    <p:extLst>
      <p:ext uri="{BB962C8B-B14F-4D97-AF65-F5344CB8AC3E}">
        <p14:creationId xmlns:p14="http://schemas.microsoft.com/office/powerpoint/2010/main" val="4238439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Viewshare: Data visualization tool developed by the Library of Congress and Zepheira. </a:t>
            </a:r>
          </a:p>
          <a:p>
            <a:r>
              <a:rPr lang="en-US" b="1" u="sng" dirty="0" smtClean="0">
                <a:hlinkClick r:id="rId3"/>
              </a:rPr>
              <a:t>http://viewshare.org/views/jefferson/fulton-street-trade-cards-collection/</a:t>
            </a:r>
            <a:endParaRPr lang="en-US" b="1" dirty="0" smtClean="0"/>
          </a:p>
          <a:p>
            <a:r>
              <a:rPr lang="en-US" dirty="0" smtClean="0"/>
              <a:t> </a:t>
            </a:r>
          </a:p>
          <a:p>
            <a:r>
              <a:rPr lang="en-US" dirty="0" smtClean="0"/>
              <a:t>The Fulton Street Trade Cards collection features 245 late 19th and early 20th century illustrated trade cards from merchants along the Fulton Street retail stores thoroughfare in Brooklyn, NY.</a:t>
            </a:r>
          </a:p>
          <a:p>
            <a:endParaRPr lang="en-US" dirty="0" smtClean="0"/>
          </a:p>
          <a:p>
            <a:r>
              <a:rPr lang="en-US" dirty="0" smtClean="0"/>
              <a:t>You can see the maps of the retail stores based on the address metadata, the list of the cards, the images with metadata and the pie charts representing types of the stores by proportion.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29</a:t>
            </a:fld>
            <a:endParaRPr lang="en-US" dirty="0"/>
          </a:p>
        </p:txBody>
      </p:sp>
    </p:spTree>
    <p:extLst>
      <p:ext uri="{BB962C8B-B14F-4D97-AF65-F5344CB8AC3E}">
        <p14:creationId xmlns:p14="http://schemas.microsoft.com/office/powerpoint/2010/main" val="289583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I am bringing the new riddle from the sphinx to you; the riddle of the Semantic Web and how it will “unleash a revolution of new possibilities</a:t>
            </a:r>
            <a:r>
              <a:rPr lang="en-US" dirty="0" smtClean="0"/>
              <a:t>”, as stated by Berners-Lee, Hendler and Lassila, in their 2001 article, published in </a:t>
            </a:r>
            <a:r>
              <a:rPr lang="en-US" i="1" dirty="0" smtClean="0"/>
              <a:t>Scientific American</a:t>
            </a:r>
            <a:r>
              <a:rPr lang="en-US" dirty="0" smtClean="0"/>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Berners-Lee, Tim. 1998. Semantic Web’ Road Map: </a:t>
            </a:r>
            <a:r>
              <a:rPr lang="en-US" dirty="0">
                <a:hlinkClick r:id="rId3"/>
              </a:rPr>
              <a:t>http://</a:t>
            </a:r>
            <a:r>
              <a:rPr lang="en-US" dirty="0" smtClean="0">
                <a:hlinkClick r:id="rId3"/>
              </a:rPr>
              <a:t>www.w3.org/DesignIssues/Semantic.html</a:t>
            </a:r>
            <a:endParaRPr lang="en-US" dirty="0" smtClean="0"/>
          </a:p>
          <a:p>
            <a:pPr>
              <a:defRPr/>
            </a:pPr>
            <a:endParaRPr lang="en-US" dirty="0"/>
          </a:p>
          <a:p>
            <a:pPr>
              <a:defRPr/>
            </a:pPr>
            <a:r>
              <a:rPr lang="en-US" dirty="0"/>
              <a:t>Berners-Lee, T., J. Hendler, and O. Lassila. 2001. "The Semantic Web". </a:t>
            </a:r>
            <a:r>
              <a:rPr lang="en-US" i="1" dirty="0"/>
              <a:t>SCIENTIFIC AMERICAN -AMERICAN EDITION-. </a:t>
            </a:r>
            <a:r>
              <a:rPr lang="en-US" dirty="0"/>
              <a:t>284: 28-37</a:t>
            </a:r>
            <a:r>
              <a:rPr lang="en-US" dirty="0" smtClean="0"/>
              <a:t>.</a:t>
            </a:r>
          </a:p>
          <a:p>
            <a:pPr>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a:t>
            </a:fld>
            <a:endParaRPr lang="en-US" dirty="0"/>
          </a:p>
        </p:txBody>
      </p:sp>
    </p:spTree>
    <p:extLst>
      <p:ext uri="{BB962C8B-B14F-4D97-AF65-F5344CB8AC3E}">
        <p14:creationId xmlns:p14="http://schemas.microsoft.com/office/powerpoint/2010/main" val="2374345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http://data.bnf.fr/13900121/johann_strauss/</a:t>
            </a:r>
            <a:endParaRPr lang="en-US" dirty="0" smtClean="0"/>
          </a:p>
          <a:p>
            <a:r>
              <a:rPr lang="en-US" b="1" dirty="0" smtClean="0"/>
              <a:t>French National Library: leveraging the power of library data on the Web.</a:t>
            </a:r>
            <a:endParaRPr lang="en-US" dirty="0" smtClean="0"/>
          </a:p>
          <a:p>
            <a:endParaRPr lang="en-US" dirty="0" smtClean="0"/>
          </a:p>
          <a:p>
            <a:r>
              <a:rPr lang="en-US" dirty="0" smtClean="0"/>
              <a:t>A linked data project at </a:t>
            </a:r>
            <a:r>
              <a:rPr lang="fr-FR" dirty="0" smtClean="0"/>
              <a:t>Bibliothèque Nationale de France (BnF - French National Library) to </a:t>
            </a:r>
            <a:r>
              <a:rPr lang="en-US" dirty="0" smtClean="0"/>
              <a:t>make the data produced by the BnF more visible on the Web, and to</a:t>
            </a:r>
          </a:p>
          <a:p>
            <a:r>
              <a:rPr lang="en-US" dirty="0" smtClean="0"/>
              <a:t>federate the data produced by the BnF, both within and outside the catalogues.</a:t>
            </a:r>
          </a:p>
          <a:p>
            <a:endParaRPr lang="en-US" dirty="0" smtClean="0"/>
          </a:p>
          <a:p>
            <a:r>
              <a:rPr lang="en-US" dirty="0" smtClean="0"/>
              <a:t>With the linked data, you can combine the (name) authority data with the rest of your collections’ data as you can see in this case.  It combined Strauss’s name authority data with the list of his works by musical genres, other documents about him (mostly from the BnF catalog) and other sources.  The results are presented as a linked-data webpage. </a:t>
            </a:r>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30</a:t>
            </a:fld>
            <a:endParaRPr lang="en-US" dirty="0"/>
          </a:p>
        </p:txBody>
      </p:sp>
    </p:spTree>
    <p:extLst>
      <p:ext uri="{BB962C8B-B14F-4D97-AF65-F5344CB8AC3E}">
        <p14:creationId xmlns:p14="http://schemas.microsoft.com/office/powerpoint/2010/main" val="2363098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Linked Data for Libraries (LD4L) project</a:t>
            </a:r>
            <a:r>
              <a:rPr lang="en-US" dirty="0" smtClean="0"/>
              <a:t>. The project is a collaboration of the </a:t>
            </a:r>
            <a:r>
              <a:rPr lang="en-US" dirty="0" smtClean="0">
                <a:hlinkClick r:id="rId3"/>
              </a:rPr>
              <a:t>Cornell University Library</a:t>
            </a:r>
            <a:r>
              <a:rPr lang="en-US" dirty="0" smtClean="0"/>
              <a:t>, the </a:t>
            </a:r>
            <a:r>
              <a:rPr lang="en-US" u="sng" dirty="0" smtClean="0">
                <a:hlinkClick r:id="rId4"/>
              </a:rPr>
              <a:t>Harvard Library Innovation Lab</a:t>
            </a:r>
            <a:r>
              <a:rPr lang="en-US" dirty="0" smtClean="0"/>
              <a:t>, and the </a:t>
            </a:r>
            <a:r>
              <a:rPr lang="en-US" dirty="0" smtClean="0">
                <a:hlinkClick r:id="rId5"/>
              </a:rPr>
              <a:t>Stanford University Libraries</a:t>
            </a:r>
            <a:r>
              <a:rPr lang="en-US" dirty="0" smtClean="0"/>
              <a:t>, and was funded by a nearly $1 million two-year grant from the Andrew W. Mellon Foundation.</a:t>
            </a:r>
          </a:p>
          <a:p>
            <a:pPr>
              <a:defRPr/>
            </a:pPr>
            <a:endParaRPr lang="en-US" dirty="0" smtClean="0"/>
          </a:p>
          <a:p>
            <a:r>
              <a:rPr lang="en-US" sz="1400" dirty="0" smtClean="0"/>
              <a:t>“The overall objective of these efforts is to </a:t>
            </a:r>
            <a:r>
              <a:rPr lang="en-US" sz="1400" b="1" dirty="0" smtClean="0"/>
              <a:t>transcend traditional library information silos </a:t>
            </a:r>
            <a:r>
              <a:rPr lang="en-US" sz="1400" dirty="0" smtClean="0"/>
              <a:t>(books in a catalog, articles in a database or abstract and indexing services, people in a directory), and enable </a:t>
            </a:r>
            <a:r>
              <a:rPr lang="en-US" sz="1400" b="1" i="1" dirty="0" smtClean="0"/>
              <a:t>seamless discovery of all relevant works (books, articles, and more) on any defined topics, by any authors</a:t>
            </a:r>
            <a:r>
              <a:rPr lang="en-US" sz="1400" dirty="0" smtClean="0"/>
              <a:t>.)” </a:t>
            </a:r>
          </a:p>
          <a:p>
            <a:r>
              <a:rPr lang="en-US" dirty="0" smtClean="0">
                <a:hlinkClick r:id="rId6"/>
              </a:rPr>
              <a:t>https://wiki.duraspace.org/display/ld4l/Previous+Partner+LD+Work</a:t>
            </a:r>
            <a:endParaRPr lang="en-US" dirty="0" smtClean="0"/>
          </a:p>
          <a:p>
            <a:endParaRPr lang="en-US" dirty="0" smtClean="0"/>
          </a:p>
          <a:p>
            <a:r>
              <a:rPr lang="en-US" dirty="0" smtClean="0"/>
              <a:t>So in this example, the search gave you the results drawn from different collections within the libraries based on the linked data connections via Blacklight (an open- source  web application). </a:t>
            </a:r>
          </a:p>
          <a:p>
            <a:endParaRPr lang="en-US" dirty="0" smtClean="0"/>
          </a:p>
          <a:p>
            <a:pPr>
              <a:defRPr/>
            </a:pPr>
            <a:r>
              <a:rPr lang="en-US" dirty="0" smtClean="0"/>
              <a:t>Book: Thongchai Winichakul. 1994. </a:t>
            </a:r>
            <a:r>
              <a:rPr lang="en-US" i="1" dirty="0" smtClean="0"/>
              <a:t>Siam mapped a history of the geo-body of a nation</a:t>
            </a:r>
            <a:r>
              <a:rPr lang="en-US" dirty="0" smtClean="0"/>
              <a:t>. Honolulu: University of Hawaii Press. </a:t>
            </a:r>
          </a:p>
          <a:p>
            <a:pPr>
              <a:defRPr/>
            </a:pPr>
            <a:r>
              <a:rPr lang="en-US" dirty="0" smtClean="0">
                <a:hlinkClick r:id="rId7"/>
              </a:rPr>
              <a:t>http://www.worldcat.org/oclc/44954726</a:t>
            </a:r>
            <a:endParaRPr lang="en-US" dirty="0" smtClean="0"/>
          </a:p>
          <a:p>
            <a:pPr>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31</a:t>
            </a:fld>
            <a:endParaRPr lang="en-US" dirty="0"/>
          </a:p>
        </p:txBody>
      </p:sp>
    </p:spTree>
    <p:extLst>
      <p:ext uri="{BB962C8B-B14F-4D97-AF65-F5344CB8AC3E}">
        <p14:creationId xmlns:p14="http://schemas.microsoft.com/office/powerpoint/2010/main" val="525366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i="1" dirty="0" smtClean="0"/>
              <a:t>Challenges. </a:t>
            </a:r>
          </a:p>
          <a:p>
            <a:endParaRPr lang="en-US" dirty="0" smtClean="0"/>
          </a:p>
          <a:p>
            <a:r>
              <a:rPr lang="en-US" dirty="0" smtClean="0"/>
              <a:t>Currently, there are multiple choices of discovery services and the service platforms offered are becoming more similar. For example, EDS started off as EBSCO databases, then it leveraged  its search power into a full-service discovery tool. In the future it will include circulation and patron information, thus becoming a full Library Service Platform with an API to directly  search the data in the local system without libraries having to upload their data to be indexed. It is the technology that will be made possible because of the cloud-based platforms.  OCLC WorldShare also started from a single cataloging platform which now grew into a full library service platform and more. </a:t>
            </a:r>
          </a:p>
          <a:p>
            <a:endParaRPr lang="en-US" dirty="0" smtClean="0"/>
          </a:p>
          <a:p>
            <a:pPr>
              <a:defRPr/>
            </a:pPr>
            <a:r>
              <a:rPr lang="en-US" i="1" dirty="0" smtClean="0"/>
              <a:t>Issues: technical, budget, workflow/workloads, staffing  and etc.</a:t>
            </a:r>
          </a:p>
          <a:p>
            <a:r>
              <a:rPr lang="en-US" dirty="0" smtClean="0"/>
              <a:t>On the other hand, when libraries put their information in the cloud and on the Web, it also allows the interaction with open-source software, such as Blacklight and Invenio and other IR platforms (e.g., Digital Commons and Dspace) and also the data repositories, such as VIVO or ORCID, for example. </a:t>
            </a:r>
          </a:p>
          <a:p>
            <a:endParaRPr lang="en-US" dirty="0" smtClean="0"/>
          </a:p>
          <a:p>
            <a:r>
              <a:rPr lang="en-US" dirty="0" smtClean="0"/>
              <a:t>Open Access and Open Data, Open Content are also on the rise as predicted by </a:t>
            </a:r>
            <a:r>
              <a:rPr lang="en-US" i="1" dirty="0" smtClean="0"/>
              <a:t>NMC Horizon Report</a:t>
            </a:r>
            <a:r>
              <a:rPr lang="en-US" dirty="0" smtClean="0"/>
              <a:t>, but it already exists for quite some time in many scientific and social science data</a:t>
            </a:r>
            <a:r>
              <a:rPr lang="en-US" dirty="0"/>
              <a:t> r</a:t>
            </a:r>
            <a:r>
              <a:rPr lang="en-US" dirty="0" smtClean="0"/>
              <a:t>epositories. </a:t>
            </a:r>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32</a:t>
            </a:fld>
            <a:endParaRPr lang="en-US" dirty="0"/>
          </a:p>
        </p:txBody>
      </p:sp>
    </p:spTree>
    <p:extLst>
      <p:ext uri="{BB962C8B-B14F-4D97-AF65-F5344CB8AC3E}">
        <p14:creationId xmlns:p14="http://schemas.microsoft.com/office/powerpoint/2010/main" val="1762245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challenges are to look at both the proprietary system and open source software and licensed and open access content. We will be using these parallel sets of resources for some time. </a:t>
            </a:r>
          </a:p>
          <a:p>
            <a:endParaRPr lang="en-US" baseline="0" dirty="0" smtClean="0"/>
          </a:p>
          <a:p>
            <a:r>
              <a:rPr lang="en-US" baseline="0" dirty="0" smtClean="0"/>
              <a:t>The role of metadata services on this issue is to participate in the decision-making process to choose the resources and systems by understanding both the technical implication as well as issues related to budget and human resources, workflows, etc. that will go with them. </a:t>
            </a:r>
          </a:p>
          <a:p>
            <a:endParaRPr lang="en-US" baseline="0" dirty="0" smtClean="0"/>
          </a:p>
        </p:txBody>
      </p:sp>
      <p:sp>
        <p:nvSpPr>
          <p:cNvPr id="4" name="Slide Number Placeholder 3"/>
          <p:cNvSpPr>
            <a:spLocks noGrp="1"/>
          </p:cNvSpPr>
          <p:nvPr>
            <p:ph type="sldNum" sz="quarter" idx="10"/>
          </p:nvPr>
        </p:nvSpPr>
        <p:spPr/>
        <p:txBody>
          <a:bodyPr/>
          <a:lstStyle/>
          <a:p>
            <a:fld id="{9D2BCFBE-0F88-49E3-A0AA-37EEBA16CE52}" type="slidenum">
              <a:rPr lang="en-US" smtClean="0"/>
              <a:pPr/>
              <a:t>33</a:t>
            </a:fld>
            <a:endParaRPr lang="en-US" dirty="0"/>
          </a:p>
        </p:txBody>
      </p:sp>
    </p:spTree>
    <p:extLst>
      <p:ext uri="{BB962C8B-B14F-4D97-AF65-F5344CB8AC3E}">
        <p14:creationId xmlns:p14="http://schemas.microsoft.com/office/powerpoint/2010/main" val="450494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credit:</a:t>
            </a:r>
            <a:r>
              <a:rPr lang="en-US" baseline="0" dirty="0" smtClean="0"/>
              <a:t> </a:t>
            </a:r>
            <a:r>
              <a:rPr lang="en-US" dirty="0" smtClean="0"/>
              <a:t>Luke</a:t>
            </a:r>
            <a:r>
              <a:rPr lang="en-US" baseline="0" dirty="0" smtClean="0"/>
              <a:t> Detwiler’s photostream on Flickr, Gordon Creek Road: </a:t>
            </a:r>
            <a:r>
              <a:rPr lang="en-US" baseline="0" dirty="0" smtClean="0">
                <a:hlinkClick r:id="rId3"/>
              </a:rPr>
              <a:t>http://goo.gl/9v5CHo</a:t>
            </a:r>
            <a:endParaRPr lang="en-US" baseline="0" dirty="0" smtClean="0"/>
          </a:p>
          <a:p>
            <a:endParaRPr lang="en-US" baseline="0" dirty="0" smtClean="0"/>
          </a:p>
          <a:p>
            <a:r>
              <a:rPr lang="en-US" baseline="0" dirty="0" smtClean="0"/>
              <a:t>Well, where do we go from here?</a:t>
            </a:r>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34</a:t>
            </a:fld>
            <a:endParaRPr lang="en-US" dirty="0"/>
          </a:p>
        </p:txBody>
      </p:sp>
    </p:spTree>
    <p:extLst>
      <p:ext uri="{BB962C8B-B14F-4D97-AF65-F5344CB8AC3E}">
        <p14:creationId xmlns:p14="http://schemas.microsoft.com/office/powerpoint/2010/main" val="2798677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35</a:t>
            </a:fld>
            <a:endParaRPr lang="en-US" dirty="0"/>
          </a:p>
        </p:txBody>
      </p:sp>
    </p:spTree>
    <p:extLst>
      <p:ext uri="{BB962C8B-B14F-4D97-AF65-F5344CB8AC3E}">
        <p14:creationId xmlns:p14="http://schemas.microsoft.com/office/powerpoint/2010/main" val="2115706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59679"/>
          </a:xfrm>
        </p:spPr>
        <p:txBody>
          <a:bodyPr>
            <a:normAutofit/>
          </a:bodyPr>
          <a:lstStyle/>
          <a:p>
            <a:pPr marL="0" indent="0" algn="ctr">
              <a:buNone/>
            </a:pPr>
            <a:endParaRPr lang="en-US" sz="1200" dirty="0" smtClean="0"/>
          </a:p>
          <a:p>
            <a:pPr>
              <a:defRPr/>
            </a:pPr>
            <a:r>
              <a:rPr lang="en-US" kern="0" dirty="0" smtClean="0">
                <a:latin typeface="Times New Roman"/>
                <a:ea typeface="Times New Roman"/>
                <a:cs typeface="Times New Roman"/>
              </a:rPr>
              <a:t>Image credit: Neurons</a:t>
            </a:r>
            <a:r>
              <a:rPr lang="en-US" kern="0" baseline="0" dirty="0" smtClean="0">
                <a:latin typeface="Times New Roman"/>
                <a:ea typeface="Times New Roman"/>
                <a:cs typeface="Times New Roman"/>
              </a:rPr>
              <a:t> in the zebrafish’s brain: </a:t>
            </a:r>
            <a:r>
              <a:rPr lang="en-US" kern="0" baseline="0" dirty="0" smtClean="0">
                <a:latin typeface="Times New Roman"/>
                <a:ea typeface="Times New Roman"/>
                <a:cs typeface="Times New Roman"/>
                <a:hlinkClick r:id="rId3"/>
              </a:rPr>
              <a:t>https://commonfund.nih.gov/highlights_2010</a:t>
            </a:r>
            <a:endParaRPr lang="en-US" kern="0" baseline="0" dirty="0" smtClean="0">
              <a:latin typeface="Times New Roman"/>
              <a:ea typeface="Times New Roman"/>
              <a:cs typeface="Times New Roman"/>
            </a:endParaRPr>
          </a:p>
          <a:p>
            <a:pPr>
              <a:defRPr/>
            </a:pPr>
            <a:endParaRPr lang="en-US" kern="0" baseline="0" dirty="0" smtClean="0">
              <a:latin typeface="Times New Roman"/>
              <a:ea typeface="Times New Roman"/>
              <a:cs typeface="Times New Roman"/>
            </a:endParaRPr>
          </a:p>
          <a:p>
            <a:pPr>
              <a:defRPr/>
            </a:pPr>
            <a:r>
              <a:rPr lang="en-US" kern="0" baseline="0" dirty="0" smtClean="0">
                <a:latin typeface="Times New Roman"/>
                <a:ea typeface="Times New Roman"/>
                <a:cs typeface="Times New Roman"/>
              </a:rPr>
              <a:t>Linked data is natural and we can find it in ourselves and in the nature. </a:t>
            </a:r>
          </a:p>
          <a:p>
            <a:pPr>
              <a:defRPr/>
            </a:pPr>
            <a:endParaRPr lang="en-US" kern="0" dirty="0" smtClean="0">
              <a:latin typeface="Times New Roman"/>
              <a:ea typeface="Times New Roman"/>
              <a:cs typeface="Times New Roman"/>
            </a:endParaRPr>
          </a:p>
          <a:p>
            <a:r>
              <a:rPr lang="en-US" dirty="0" smtClean="0"/>
              <a:t>  </a:t>
            </a:r>
          </a:p>
          <a:p>
            <a:r>
              <a:rPr lang="en-US" dirty="0" smtClean="0"/>
              <a:t>BIBFLOW is a project at University of California–Davis Library with Zepheira to plan for BIBFRAME’s implementation for the entire library organization by analyzing workflows across the units: </a:t>
            </a:r>
            <a:r>
              <a:rPr lang="en-US" u="sng" dirty="0" smtClean="0">
                <a:hlinkClick r:id="rId4"/>
              </a:rPr>
              <a:t>http://www.lib.ucdavis.edu/bibflow/about/</a:t>
            </a:r>
            <a:r>
              <a:rPr lang="en-US" dirty="0" smtClean="0"/>
              <a:t>.</a:t>
            </a:r>
          </a:p>
        </p:txBody>
      </p:sp>
      <p:sp>
        <p:nvSpPr>
          <p:cNvPr id="4" name="Slide Number Placeholder 3"/>
          <p:cNvSpPr>
            <a:spLocks noGrp="1"/>
          </p:cNvSpPr>
          <p:nvPr>
            <p:ph type="sldNum" sz="quarter" idx="10"/>
          </p:nvPr>
        </p:nvSpPr>
        <p:spPr/>
        <p:txBody>
          <a:bodyPr/>
          <a:lstStyle/>
          <a:p>
            <a:fld id="{9D2BCFBE-0F88-49E3-A0AA-37EEBA16CE52}" type="slidenum">
              <a:rPr lang="en-US" smtClean="0"/>
              <a:pPr/>
              <a:t>36</a:t>
            </a:fld>
            <a:endParaRPr lang="en-US" dirty="0"/>
          </a:p>
        </p:txBody>
      </p:sp>
    </p:spTree>
    <p:extLst>
      <p:ext uri="{BB962C8B-B14F-4D97-AF65-F5344CB8AC3E}">
        <p14:creationId xmlns:p14="http://schemas.microsoft.com/office/powerpoint/2010/main" val="1811829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59679"/>
          </a:xfrm>
        </p:spPr>
        <p:txBody>
          <a:bodyPr>
            <a:normAutofit/>
          </a:bodyPr>
          <a:lstStyle/>
          <a:p>
            <a:pPr marL="0" indent="0" algn="ctr">
              <a:buNone/>
            </a:pPr>
            <a:endParaRPr lang="en-US" sz="1200" dirty="0" smtClean="0"/>
          </a:p>
          <a:p>
            <a:pPr>
              <a:defRPr/>
            </a:pPr>
            <a:r>
              <a:rPr lang="en-US" kern="0" dirty="0" smtClean="0">
                <a:latin typeface="Times New Roman"/>
                <a:ea typeface="Times New Roman"/>
                <a:cs typeface="Times New Roman"/>
              </a:rPr>
              <a:t>Image</a:t>
            </a:r>
            <a:r>
              <a:rPr lang="en-US" kern="0" baseline="0" dirty="0" smtClean="0">
                <a:latin typeface="Times New Roman"/>
                <a:ea typeface="Times New Roman"/>
                <a:cs typeface="Times New Roman"/>
              </a:rPr>
              <a:t> credit: Team work: </a:t>
            </a:r>
            <a:r>
              <a:rPr lang="en-US" kern="0" baseline="0" dirty="0" smtClean="0">
                <a:latin typeface="Times New Roman"/>
                <a:ea typeface="Times New Roman"/>
                <a:cs typeface="Times New Roman"/>
                <a:hlinkClick r:id="rId3"/>
              </a:rPr>
              <a:t>https://www.muezart.com/keynote-text-tree-infographics-sample</a:t>
            </a:r>
            <a:endParaRPr lang="en-US" kern="0" baseline="0" dirty="0" smtClean="0">
              <a:latin typeface="Times New Roman"/>
              <a:ea typeface="Times New Roman"/>
              <a:cs typeface="Times New Roman"/>
            </a:endParaRPr>
          </a:p>
          <a:p>
            <a:pPr>
              <a:defRPr/>
            </a:pPr>
            <a:endParaRPr lang="en-US" kern="0" dirty="0" smtClean="0">
              <a:latin typeface="Times New Roman"/>
              <a:ea typeface="Times New Roman"/>
              <a:cs typeface="Times New Roman"/>
            </a:endParaRPr>
          </a:p>
        </p:txBody>
      </p:sp>
      <p:sp>
        <p:nvSpPr>
          <p:cNvPr id="4" name="Slide Number Placeholder 3"/>
          <p:cNvSpPr>
            <a:spLocks noGrp="1"/>
          </p:cNvSpPr>
          <p:nvPr>
            <p:ph type="sldNum" sz="quarter" idx="10"/>
          </p:nvPr>
        </p:nvSpPr>
        <p:spPr/>
        <p:txBody>
          <a:bodyPr/>
          <a:lstStyle/>
          <a:p>
            <a:fld id="{9D2BCFBE-0F88-49E3-A0AA-37EEBA16CE52}" type="slidenum">
              <a:rPr lang="en-US" smtClean="0"/>
              <a:pPr/>
              <a:t>37</a:t>
            </a:fld>
            <a:endParaRPr lang="en-US" dirty="0"/>
          </a:p>
        </p:txBody>
      </p:sp>
    </p:spTree>
    <p:extLst>
      <p:ext uri="{BB962C8B-B14F-4D97-AF65-F5344CB8AC3E}">
        <p14:creationId xmlns:p14="http://schemas.microsoft.com/office/powerpoint/2010/main" val="1811829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of course, we need to make sure you know how to swim! That’s what the training is for!</a:t>
            </a:r>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38</a:t>
            </a:fld>
            <a:endParaRPr lang="en-US" dirty="0"/>
          </a:p>
        </p:txBody>
      </p:sp>
    </p:spTree>
    <p:extLst>
      <p:ext uri="{BB962C8B-B14F-4D97-AF65-F5344CB8AC3E}">
        <p14:creationId xmlns:p14="http://schemas.microsoft.com/office/powerpoint/2010/main" val="1981104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39</a:t>
            </a:fld>
            <a:endParaRPr lang="en-US" dirty="0"/>
          </a:p>
        </p:txBody>
      </p:sp>
    </p:spTree>
    <p:extLst>
      <p:ext uri="{BB962C8B-B14F-4D97-AF65-F5344CB8AC3E}">
        <p14:creationId xmlns:p14="http://schemas.microsoft.com/office/powerpoint/2010/main" val="2533000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currently MARC data is not designed for the Web. </a:t>
            </a:r>
          </a:p>
          <a:p>
            <a:r>
              <a:rPr lang="en-US" dirty="0" smtClean="0"/>
              <a:t> </a:t>
            </a:r>
          </a:p>
          <a:p>
            <a:r>
              <a:rPr lang="en-US" i="1" dirty="0" smtClean="0"/>
              <a:t>Image: Miller’s slide </a:t>
            </a:r>
            <a:r>
              <a:rPr lang="en-US" dirty="0" smtClean="0"/>
              <a:t>–”We aren’t yet speaking in a way the Web understands” (with our current data).  The libraries are not present in the middle of the Linked Data Cloud here. </a:t>
            </a:r>
          </a:p>
          <a:p>
            <a:endParaRPr lang="en-US" dirty="0" smtClean="0"/>
          </a:p>
          <a:p>
            <a:r>
              <a:rPr lang="en-US" dirty="0" smtClean="0"/>
              <a:t>BF and LOD projects try to change that. </a:t>
            </a:r>
          </a:p>
          <a:p>
            <a:endParaRPr lang="en-US" dirty="0" smtClean="0"/>
          </a:p>
          <a:p>
            <a:pPr marL="171450" indent="-171450"/>
            <a:r>
              <a:rPr lang="en-US" dirty="0" smtClean="0"/>
              <a:t>To have our library data to ‘speak the language of the Web’, we need to transform our library data to be web-based data to be ‘visible’ on the Web. </a:t>
            </a:r>
          </a:p>
          <a:p>
            <a:pPr marL="171450" indent="-171450"/>
            <a:endParaRPr lang="en-US" baseline="0" dirty="0" smtClean="0"/>
          </a:p>
          <a:p>
            <a:pPr marL="171450" indent="-171450"/>
            <a:r>
              <a:rPr lang="en-US" baseline="0" dirty="0" smtClean="0"/>
              <a:t>The goal involves the assessment and planning for the implementation of BIBFRAME and also with</a:t>
            </a:r>
            <a:r>
              <a:rPr lang="en-US" dirty="0" smtClean="0"/>
              <a:t> </a:t>
            </a:r>
            <a:r>
              <a:rPr lang="en-US" baseline="0" dirty="0" smtClean="0"/>
              <a:t>Schema.org.  </a:t>
            </a:r>
            <a:endParaRPr lang="en-US" dirty="0"/>
          </a:p>
          <a:p>
            <a:pPr marL="171450" indent="-171450"/>
            <a:endParaRPr lang="en-US" baseline="0" dirty="0" smtClean="0"/>
          </a:p>
          <a:p>
            <a:pPr marL="171450" indent="-171450"/>
            <a:r>
              <a:rPr lang="en-US" baseline="0" dirty="0" smtClean="0"/>
              <a:t>If BF &amp; Schema.org implementation </a:t>
            </a:r>
            <a:r>
              <a:rPr lang="en-US" dirty="0" smtClean="0"/>
              <a:t>are</a:t>
            </a:r>
            <a:r>
              <a:rPr lang="en-US" baseline="0" dirty="0" smtClean="0"/>
              <a:t> successful,  we will be constructing</a:t>
            </a:r>
            <a:r>
              <a:rPr lang="en-US" dirty="0" smtClean="0"/>
              <a:t> the world’s ‘brain’ or knowledge network in an unprecedented manner. </a:t>
            </a:r>
            <a:r>
              <a:rPr lang="en-US" baseline="0" dirty="0" smtClean="0"/>
              <a:t> </a:t>
            </a:r>
          </a:p>
          <a:p>
            <a:endParaRPr lang="en-US" dirty="0" smtClean="0"/>
          </a:p>
          <a:p>
            <a:r>
              <a:rPr lang="en-US" i="1" dirty="0" smtClean="0"/>
              <a:t>Image: </a:t>
            </a:r>
            <a:r>
              <a:rPr lang="en-US" sz="1200" b="0" i="1" kern="1200" dirty="0" smtClean="0">
                <a:solidFill>
                  <a:schemeClr val="tx1"/>
                </a:solidFill>
                <a:effectLst/>
                <a:latin typeface="+mn-lt"/>
                <a:ea typeface="+mn-ea"/>
                <a:cs typeface="+mn-cs"/>
              </a:rPr>
              <a:t>Linked Open Data cloud diagram 2014</a:t>
            </a:r>
            <a:r>
              <a:rPr lang="en-US" sz="1200" b="0" i="0" kern="1200" dirty="0" smtClean="0">
                <a:solidFill>
                  <a:schemeClr val="tx1"/>
                </a:solidFill>
                <a:effectLst/>
                <a:latin typeface="+mn-lt"/>
                <a:ea typeface="+mn-ea"/>
                <a:cs typeface="+mn-cs"/>
              </a:rPr>
              <a:t>, by Max Schmachtenberg, Christian Bizer, Anja Jentzsch and Richard Cyganiak. </a:t>
            </a:r>
            <a:r>
              <a:rPr lang="en-US" sz="1200" b="0" i="0" kern="1200" dirty="0" smtClean="0">
                <a:solidFill>
                  <a:schemeClr val="tx1"/>
                </a:solidFill>
                <a:effectLst/>
                <a:latin typeface="+mn-lt"/>
                <a:ea typeface="+mn-ea"/>
                <a:cs typeface="+mn-cs"/>
                <a:hlinkClick r:id="rId3"/>
              </a:rPr>
              <a:t>http://lod-cloud.net/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4</a:t>
            </a:fld>
            <a:endParaRPr lang="en-US" dirty="0"/>
          </a:p>
        </p:txBody>
      </p:sp>
    </p:spTree>
    <p:extLst>
      <p:ext uri="{BB962C8B-B14F-4D97-AF65-F5344CB8AC3E}">
        <p14:creationId xmlns:p14="http://schemas.microsoft.com/office/powerpoint/2010/main" val="1852012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0E6A63-1102-40CF-82F6-5D3CC1315DC5}" type="slidenum">
              <a:rPr lang="en-US" smtClean="0"/>
              <a:pPr/>
              <a:t>40</a:t>
            </a:fld>
            <a:endParaRPr lang="en-US" dirty="0"/>
          </a:p>
        </p:txBody>
      </p:sp>
    </p:spTree>
    <p:extLst>
      <p:ext uri="{BB962C8B-B14F-4D97-AF65-F5344CB8AC3E}">
        <p14:creationId xmlns:p14="http://schemas.microsoft.com/office/powerpoint/2010/main" val="2805550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41</a:t>
            </a:fld>
            <a:endParaRPr lang="en-US" dirty="0"/>
          </a:p>
        </p:txBody>
      </p:sp>
    </p:spTree>
    <p:extLst>
      <p:ext uri="{BB962C8B-B14F-4D97-AF65-F5344CB8AC3E}">
        <p14:creationId xmlns:p14="http://schemas.microsoft.com/office/powerpoint/2010/main" val="654747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42</a:t>
            </a:fld>
            <a:endParaRPr lang="en-US" dirty="0"/>
          </a:p>
        </p:txBody>
      </p:sp>
    </p:spTree>
    <p:extLst>
      <p:ext uri="{BB962C8B-B14F-4D97-AF65-F5344CB8AC3E}">
        <p14:creationId xmlns:p14="http://schemas.microsoft.com/office/powerpoint/2010/main" val="2302713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43</a:t>
            </a:fld>
            <a:endParaRPr lang="en-US" dirty="0"/>
          </a:p>
        </p:txBody>
      </p:sp>
    </p:spTree>
    <p:extLst>
      <p:ext uri="{BB962C8B-B14F-4D97-AF65-F5344CB8AC3E}">
        <p14:creationId xmlns:p14="http://schemas.microsoft.com/office/powerpoint/2010/main" val="90931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really understand BIBFRAME, we need to </a:t>
            </a:r>
            <a:r>
              <a:rPr lang="en-US" dirty="0" smtClean="0"/>
              <a:t>also understand what </a:t>
            </a:r>
            <a:r>
              <a:rPr lang="en-US" dirty="0"/>
              <a:t>Semantic Web and Linked Open Data are, since they underpin </a:t>
            </a:r>
            <a:r>
              <a:rPr lang="en-US" dirty="0" smtClean="0"/>
              <a:t>the development of BIBFRAME. </a:t>
            </a:r>
            <a:endParaRPr lang="en-US" dirty="0"/>
          </a:p>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5</a:t>
            </a:fld>
            <a:endParaRPr lang="en-US" dirty="0"/>
          </a:p>
        </p:txBody>
      </p:sp>
    </p:spTree>
    <p:extLst>
      <p:ext uri="{BB962C8B-B14F-4D97-AF65-F5344CB8AC3E}">
        <p14:creationId xmlns:p14="http://schemas.microsoft.com/office/powerpoint/2010/main" val="2690278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web pages</a:t>
            </a:r>
            <a:r>
              <a:rPr lang="en-US" dirty="0" smtClean="0"/>
              <a:t> - HTML documents that are linked to each other through the use of </a:t>
            </a:r>
            <a:r>
              <a:rPr lang="en-US" i="1" dirty="0" smtClean="0"/>
              <a:t>hyperlinks</a:t>
            </a:r>
            <a:r>
              <a:rPr lang="en-US" dirty="0" smtClean="0"/>
              <a:t>. Humans or machines can read these documents, but the computers </a:t>
            </a:r>
          </a:p>
          <a:p>
            <a:r>
              <a:rPr lang="en-US" dirty="0"/>
              <a:t>c</a:t>
            </a:r>
            <a:r>
              <a:rPr lang="en-US" dirty="0" smtClean="0"/>
              <a:t>an only search and take actions on keywords in each webpage.</a:t>
            </a:r>
          </a:p>
          <a:p>
            <a:endParaRPr lang="en-US" dirty="0" smtClean="0"/>
          </a:p>
          <a:p>
            <a:r>
              <a:rPr lang="en-US" dirty="0" smtClean="0"/>
              <a:t>Computers/machines have difficulty extracting any meaning from these documents themselves.</a:t>
            </a:r>
          </a:p>
          <a:p>
            <a:endParaRPr lang="en-US" dirty="0" smtClean="0"/>
          </a:p>
          <a:p>
            <a:r>
              <a:rPr lang="en-US" dirty="0" smtClean="0"/>
              <a:t> Semantic Web or Web 3.0 technology shifts from publishing data in human readable HTML documents to machine readable documents, allowing for data exchange on the Web. </a:t>
            </a:r>
          </a:p>
          <a:p>
            <a:endParaRPr lang="en-US" dirty="0" smtClean="0"/>
          </a:p>
          <a:p>
            <a:r>
              <a:rPr lang="en-US" dirty="0" smtClean="0"/>
              <a:t>It is similar to what MARC has done for the databases, but the MARC data are formatted for databases, not for the Web to understand. </a:t>
            </a:r>
          </a:p>
          <a:p>
            <a:endParaRPr lang="en-US" dirty="0" smtClean="0"/>
          </a:p>
          <a:p>
            <a:r>
              <a:rPr lang="en-US" dirty="0" smtClean="0"/>
              <a:t>Linked data changed that. Going forward into the future, library data can be published as web-based data that can be easily sharable and linkable on the Web. </a:t>
            </a:r>
          </a:p>
          <a:p>
            <a:endParaRPr lang="en-US" dirty="0"/>
          </a:p>
        </p:txBody>
      </p:sp>
      <p:sp>
        <p:nvSpPr>
          <p:cNvPr id="4" name="Slide Number Placeholder 3"/>
          <p:cNvSpPr>
            <a:spLocks noGrp="1"/>
          </p:cNvSpPr>
          <p:nvPr>
            <p:ph type="sldNum" sz="quarter" idx="10"/>
          </p:nvPr>
        </p:nvSpPr>
        <p:spPr/>
        <p:txBody>
          <a:bodyPr/>
          <a:lstStyle/>
          <a:p>
            <a:fld id="{890E6A63-1102-40CF-82F6-5D3CC1315DC5}" type="slidenum">
              <a:rPr lang="en-US" smtClean="0"/>
              <a:pPr/>
              <a:t>6</a:t>
            </a:fld>
            <a:endParaRPr lang="en-US" dirty="0"/>
          </a:p>
        </p:txBody>
      </p:sp>
    </p:spTree>
    <p:extLst>
      <p:ext uri="{BB962C8B-B14F-4D97-AF65-F5344CB8AC3E}">
        <p14:creationId xmlns:p14="http://schemas.microsoft.com/office/powerpoint/2010/main" val="1840223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represents the way computers</a:t>
            </a:r>
            <a:r>
              <a:rPr lang="en-US" baseline="0" dirty="0" smtClean="0"/>
              <a:t> can understand/see the data, based on the Object-Relationship Model.  </a:t>
            </a:r>
          </a:p>
          <a:p>
            <a:endParaRPr lang="en-US" dirty="0" smtClean="0"/>
          </a:p>
          <a:p>
            <a:r>
              <a:rPr lang="en-US" dirty="0" smtClean="0"/>
              <a:t>As for the relationships used for linking data, this is a new feature that we did not use explicitly in AACRs, but now added to RDA, Appendixes I, J, K and L.  For example, we can establish the links among works and their creators – author, composer, cartographer, or among works, such as, </a:t>
            </a:r>
            <a:r>
              <a:rPr lang="en-US" i="1" dirty="0" smtClean="0"/>
              <a:t>adaptation of</a:t>
            </a:r>
            <a:r>
              <a:rPr lang="en-US" dirty="0" smtClean="0"/>
              <a:t>, </a:t>
            </a:r>
            <a:r>
              <a:rPr lang="en-US" i="1" dirty="0" smtClean="0"/>
              <a:t>translation of, </a:t>
            </a:r>
            <a:r>
              <a:rPr lang="en-US" dirty="0" smtClean="0"/>
              <a:t>and so forth. </a:t>
            </a:r>
          </a:p>
          <a:p>
            <a:endParaRPr lang="en-US" dirty="0"/>
          </a:p>
          <a:p>
            <a:r>
              <a:rPr lang="en-US" dirty="0" smtClean="0"/>
              <a:t>I hope that this linked data model makes sense to you and helps you understand how the RDF model works, based on the linked data concept. </a:t>
            </a:r>
          </a:p>
          <a:p>
            <a:endParaRPr lang="en-US" dirty="0" smtClean="0"/>
          </a:p>
          <a:p>
            <a:r>
              <a:rPr lang="en-US" dirty="0"/>
              <a:t>W</a:t>
            </a:r>
            <a:r>
              <a:rPr lang="en-US" dirty="0" smtClean="0"/>
              <a:t>e want to focus</a:t>
            </a:r>
            <a:r>
              <a:rPr lang="en-US" baseline="0" dirty="0" smtClean="0"/>
              <a:t> on what Richard Wallis at OCLC called</a:t>
            </a:r>
            <a:r>
              <a:rPr lang="en-US" dirty="0" smtClean="0"/>
              <a:t> </a:t>
            </a:r>
            <a:r>
              <a:rPr lang="en-US" baseline="0" dirty="0" smtClean="0"/>
              <a:t>‘things’ not ‘strings’ as we have seen in MARC-based library data. </a:t>
            </a:r>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7</a:t>
            </a:fld>
            <a:endParaRPr lang="en-US" dirty="0"/>
          </a:p>
        </p:txBody>
      </p:sp>
    </p:spTree>
    <p:extLst>
      <p:ext uri="{BB962C8B-B14F-4D97-AF65-F5344CB8AC3E}">
        <p14:creationId xmlns:p14="http://schemas.microsoft.com/office/powerpoint/2010/main" val="304497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BCFBE-0F88-49E3-A0AA-37EEBA16CE52}" type="slidenum">
              <a:rPr lang="en-US" smtClean="0"/>
              <a:pPr/>
              <a:t>8</a:t>
            </a:fld>
            <a:endParaRPr lang="en-US" dirty="0"/>
          </a:p>
        </p:txBody>
      </p:sp>
    </p:spTree>
    <p:extLst>
      <p:ext uri="{BB962C8B-B14F-4D97-AF65-F5344CB8AC3E}">
        <p14:creationId xmlns:p14="http://schemas.microsoft.com/office/powerpoint/2010/main" val="330452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0007" y="4400550"/>
            <a:ext cx="6325172" cy="3600450"/>
          </a:xfrm>
        </p:spPr>
        <p:txBody>
          <a:bodyPr/>
          <a:lstStyle/>
          <a:p>
            <a:r>
              <a:rPr lang="en-US" baseline="0" dirty="0" smtClean="0"/>
              <a:t>RDF (1998): </a:t>
            </a:r>
            <a:r>
              <a:rPr lang="en-US" baseline="0" dirty="0" smtClean="0">
                <a:hlinkClick r:id="rId3"/>
              </a:rPr>
              <a:t>http://www.ariadne.ac.uk/issue14/what-is</a:t>
            </a:r>
            <a:endParaRPr lang="en-US" baseline="0" dirty="0" smtClean="0"/>
          </a:p>
          <a:p>
            <a:r>
              <a:rPr lang="en-US" dirty="0" smtClean="0"/>
              <a:t>So how does linked data work in the GLAM (galleries, libraries, museums, and archives) settings? </a:t>
            </a:r>
          </a:p>
          <a:p>
            <a:r>
              <a:rPr lang="en-US" dirty="0" smtClean="0"/>
              <a:t>From this Linked Data example, the data is labeled as ‘Bob’, but we also need to tell the computer that he is a person, not an animal. We can also add his birthdate which is July 14 1990. He also has a friend name Alice. Bob is interested in the Mona Lisa, the painting by Da Vinci, but Mona Lisa is  also a subject of the video ‘</a:t>
            </a:r>
            <a:r>
              <a:rPr lang="en-US" i="1" dirty="0" smtClean="0"/>
              <a:t>La Joconde a Washington</a:t>
            </a:r>
            <a:r>
              <a:rPr lang="en-US" dirty="0" smtClean="0"/>
              <a:t>’. </a:t>
            </a:r>
          </a:p>
          <a:p>
            <a:r>
              <a:rPr lang="en-US" dirty="0"/>
              <a:t>And the data can be written for the </a:t>
            </a:r>
            <a:r>
              <a:rPr lang="en-US" dirty="0" smtClean="0"/>
              <a:t>Web for the computers </a:t>
            </a:r>
            <a:r>
              <a:rPr lang="en-US" dirty="0"/>
              <a:t>to </a:t>
            </a:r>
            <a:r>
              <a:rPr lang="en-US" dirty="0" smtClean="0"/>
              <a:t>read in triples </a:t>
            </a:r>
            <a:r>
              <a:rPr lang="en-US" dirty="0"/>
              <a:t>(see the sidebar). </a:t>
            </a:r>
            <a:endParaRPr lang="en-US" dirty="0" smtClean="0"/>
          </a:p>
          <a:p>
            <a:r>
              <a:rPr lang="en-US" dirty="0" smtClean="0"/>
              <a:t>So you can not only describe what your data are, but also what their relationships are </a:t>
            </a:r>
            <a:r>
              <a:rPr lang="en-US" b="1" u="sng" dirty="0" smtClean="0"/>
              <a:t>in triples</a:t>
            </a:r>
            <a:r>
              <a:rPr lang="en-US" u="sng" dirty="0" smtClean="0"/>
              <a:t>. </a:t>
            </a:r>
            <a:r>
              <a:rPr lang="en-US" dirty="0" smtClean="0"/>
              <a:t>Thus this data architecture gives you more powerful search results, since it is not based on the random keywords, but on the solid relationships and relevancy. </a:t>
            </a:r>
          </a:p>
          <a:p>
            <a:r>
              <a:rPr lang="en-US" dirty="0" smtClean="0"/>
              <a:t>This type of linked data is based on RDF </a:t>
            </a:r>
            <a:r>
              <a:rPr lang="en-US" b="1" dirty="0" smtClean="0"/>
              <a:t>or Resource Description Framework</a:t>
            </a:r>
            <a:r>
              <a:rPr lang="en-US" dirty="0" smtClean="0"/>
              <a:t>, a way to describe data on the Web, so that the Web/computers can understand, based on the triples of </a:t>
            </a:r>
            <a:r>
              <a:rPr lang="en-US" i="1" dirty="0" smtClean="0"/>
              <a:t>subject, predicate and object</a:t>
            </a:r>
            <a:r>
              <a:rPr lang="en-US" dirty="0" smtClean="0"/>
              <a:t>, as in the sample ‘triples’ on the sidebar. </a:t>
            </a:r>
          </a:p>
          <a:p>
            <a:r>
              <a:rPr lang="en-US" dirty="0" smtClean="0"/>
              <a:t>And you can keep adding more pieces of data and their relationships and attributes to the network. </a:t>
            </a:r>
          </a:p>
          <a:p>
            <a:r>
              <a:rPr lang="en-US" dirty="0" smtClean="0"/>
              <a:t>Before you know it, you will be running parts of the world’s brain extended back into the human history and cover the knowledge from around the world and even from other planets with the data we collected through the ‘</a:t>
            </a:r>
            <a:r>
              <a:rPr lang="en-US" b="1" i="1" dirty="0" smtClean="0"/>
              <a:t>Curiosity Rover</a:t>
            </a:r>
            <a:r>
              <a:rPr lang="en-US" dirty="0" smtClean="0"/>
              <a:t>’ robot on Mars and satellites, space stations and the ocean data via </a:t>
            </a:r>
            <a:r>
              <a:rPr lang="en-US" b="1" dirty="0" smtClean="0"/>
              <a:t>NOAA (U.S.), </a:t>
            </a:r>
            <a:r>
              <a:rPr lang="en-US" dirty="0" smtClean="0"/>
              <a:t>or the ice data from </a:t>
            </a:r>
            <a:r>
              <a:rPr lang="en-US" b="1" dirty="0" smtClean="0"/>
              <a:t>the ANDRILL Project </a:t>
            </a:r>
            <a:r>
              <a:rPr lang="en-US" dirty="0" smtClean="0"/>
              <a:t>that go back millions of years. </a:t>
            </a:r>
          </a:p>
          <a:p>
            <a:r>
              <a:rPr lang="en-US" dirty="0" smtClean="0"/>
              <a:t>It’s not just about putting MARC format away, as one may think.</a:t>
            </a:r>
          </a:p>
          <a:p>
            <a:r>
              <a:rPr lang="en-US" dirty="0" smtClean="0"/>
              <a:t>And we can get to this goal collectively when libraries around the world surface their data to the Web and put ourselves in this Linked </a:t>
            </a:r>
            <a:r>
              <a:rPr lang="en-US" dirty="0"/>
              <a:t>D</a:t>
            </a:r>
            <a:r>
              <a:rPr lang="en-US" dirty="0" smtClean="0"/>
              <a:t>ata </a:t>
            </a:r>
            <a:r>
              <a:rPr lang="en-US" dirty="0"/>
              <a:t>C</a:t>
            </a:r>
            <a:r>
              <a:rPr lang="en-US" dirty="0" smtClean="0"/>
              <a:t>loud. </a:t>
            </a:r>
          </a:p>
          <a:p>
            <a:r>
              <a:rPr lang="en-US" dirty="0" smtClean="0"/>
              <a:t>And this is a great potential for linking an extensive network of information for our users.  </a:t>
            </a:r>
          </a:p>
          <a:p>
            <a:r>
              <a:rPr lang="en-US" dirty="0" smtClean="0"/>
              <a:t>If you would like to learn more about RDF and see the comparison to relational databases, I recommend this article online, plus the RDF Primer where I got this example. </a:t>
            </a:r>
            <a:endParaRPr lang="en-US" dirty="0"/>
          </a:p>
        </p:txBody>
      </p:sp>
      <p:sp>
        <p:nvSpPr>
          <p:cNvPr id="4" name="Slide Number Placeholder 3"/>
          <p:cNvSpPr>
            <a:spLocks noGrp="1"/>
          </p:cNvSpPr>
          <p:nvPr>
            <p:ph type="sldNum" sz="quarter" idx="10"/>
          </p:nvPr>
        </p:nvSpPr>
        <p:spPr/>
        <p:txBody>
          <a:bodyPr/>
          <a:lstStyle/>
          <a:p>
            <a:r>
              <a:rPr lang="en-US" dirty="0" smtClean="0"/>
              <a:t> </a:t>
            </a:r>
            <a:fld id="{9D2BCFBE-0F88-49E3-A0AA-37EEBA16CE52}" type="slidenum">
              <a:rPr lang="en-US" smtClean="0"/>
              <a:pPr/>
              <a:t>9</a:t>
            </a:fld>
            <a:endParaRPr lang="en-US" dirty="0"/>
          </a:p>
        </p:txBody>
      </p:sp>
    </p:spTree>
    <p:extLst>
      <p:ext uri="{BB962C8B-B14F-4D97-AF65-F5344CB8AC3E}">
        <p14:creationId xmlns:p14="http://schemas.microsoft.com/office/powerpoint/2010/main" val="10477234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8/24/2015</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5389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pPr/>
              <a:t>8/24/2015</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319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pPr/>
              <a:t>8/24/2015</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3258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pPr/>
              <a:t>8/24/2015</a:t>
            </a:fld>
            <a:endParaRPr lang="en-US" dirty="0"/>
          </a:p>
        </p:txBody>
      </p:sp>
      <p:sp>
        <p:nvSpPr>
          <p:cNvPr id="5" name="Footer Placeholder 4"/>
          <p:cNvSpPr>
            <a:spLocks noGrp="1"/>
          </p:cNvSpPr>
          <p:nvPr>
            <p:ph type="ftr" sz="quarter" idx="11"/>
          </p:nvPr>
        </p:nvSpPr>
        <p:spPr/>
        <p:txBody>
          <a:bodyPr/>
          <a:lstStyle/>
          <a:p>
            <a:r>
              <a:rPr lang="en-US" dirty="0"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693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F34E6425-0181-43F2-84FC-787E803FD2F8}" type="datetimeFigureOut">
              <a:rPr lang="en-US" smtClean="0"/>
              <a:pPr/>
              <a:t>8/24/2015</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r>
              <a:rPr lang="en-US" dirty="0" smtClean="0"/>
              <a:t>
              </a:t>
            </a:r>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581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pPr/>
              <a:t>8/24/2015</a:t>
            </a:fld>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4092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pPr/>
              <a:t>8/24/2015</a:t>
            </a:fld>
            <a:endParaRPr lang="en-US" dirty="0"/>
          </a:p>
        </p:txBody>
      </p:sp>
      <p:sp>
        <p:nvSpPr>
          <p:cNvPr id="8" name="Footer Placeholder 7"/>
          <p:cNvSpPr>
            <a:spLocks noGrp="1"/>
          </p:cNvSpPr>
          <p:nvPr>
            <p:ph type="ftr" sz="quarter" idx="11"/>
          </p:nvPr>
        </p:nvSpPr>
        <p:spPr/>
        <p:txBody>
          <a:bodyPr/>
          <a:lstStyle/>
          <a:p>
            <a:r>
              <a:rPr lang="en-US" dirty="0"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6558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pPr/>
              <a:t>8/24/2015</a:t>
            </a:fld>
            <a:endParaRPr lang="en-US" dirty="0"/>
          </a:p>
        </p:txBody>
      </p:sp>
      <p:sp>
        <p:nvSpPr>
          <p:cNvPr id="4" name="Footer Placeholder 3"/>
          <p:cNvSpPr>
            <a:spLocks noGrp="1"/>
          </p:cNvSpPr>
          <p:nvPr>
            <p:ph type="ftr" sz="quarter" idx="11"/>
          </p:nvPr>
        </p:nvSpPr>
        <p:spPr/>
        <p:txBody>
          <a:bodyPr/>
          <a:lstStyle/>
          <a:p>
            <a:r>
              <a:rPr lang="en-US" dirty="0"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7203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pPr/>
              <a:t>8/24/2015</a:t>
            </a:fld>
            <a:endParaRPr lang="en-US" dirty="0"/>
          </a:p>
        </p:txBody>
      </p:sp>
      <p:sp>
        <p:nvSpPr>
          <p:cNvPr id="3" name="Footer Placeholder 2"/>
          <p:cNvSpPr>
            <a:spLocks noGrp="1"/>
          </p:cNvSpPr>
          <p:nvPr>
            <p:ph type="ftr" sz="quarter" idx="11"/>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708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pPr/>
              <a:t>8/24/2015</a:t>
            </a:fld>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742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pPr/>
              <a:t>8/24/2015</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6143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BE451C3-0FF4-47C4-B829-773ADF60F88C}" type="datetimeFigureOut">
              <a:rPr lang="en-US" smtClean="0"/>
              <a:pPr/>
              <a:t>8/24/2015</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dirty="0" smtClean="0"/>
              <a:t>
              </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254407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www.loc.gov/bibframe/docs/model.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bibframe.org/tools/editor/" TargetMode="External"/><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hyperlink" Target="http://editor.bibframe.zepheira.com/static/"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goo.gl/nzR3UV"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linter.structured-data.org/" TargetMode="External"/><Relationship Id="rId4" Type="http://schemas.openxmlformats.org/officeDocument/2006/relationships/hyperlink" Target="http://labs.libhub.org/denverpl/resource/N42F8Sp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bibfra.me/view/lite/"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bnb.data.bl.uk/" TargetMode="External"/><Relationship Id="rId7" Type="http://schemas.openxmlformats.org/officeDocument/2006/relationships/hyperlink" Target="http://bnb.data.bl.uk/id/resource/007491557"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bnb.data.bl.uk/doc/concept/lcsh/EgyptAntiquit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worldcat.org/oclc/1960796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civilwaronthewesternborder.org/content/sara-robinson-my-dear-marth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search.library.cornell.edu/?q=siam+mapped"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connect.amicalnet.org/group/linked-data-bibframe-interest-group"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hyperlink" Target="http://id.loc.gov/" TargetMode="External"/><Relationship Id="rId13" Type="http://schemas.openxmlformats.org/officeDocument/2006/relationships/hyperlink" Target="https://www.youtube.com/watch?v=Aqjcc70K7x0" TargetMode="External"/><Relationship Id="rId3" Type="http://schemas.openxmlformats.org/officeDocument/2006/relationships/hyperlink" Target="http://www.linkeddatatools.com/semantic-web-basics" TargetMode="External"/><Relationship Id="rId7" Type="http://schemas.openxmlformats.org/officeDocument/2006/relationships/hyperlink" Target="http://www.oclc.org/data.en.html" TargetMode="External"/><Relationship Id="rId12" Type="http://schemas.openxmlformats.org/officeDocument/2006/relationships/hyperlink" Target="http://hangingtogether.org/?p=4487"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datahub.io/group/lodcloud" TargetMode="External"/><Relationship Id="rId11" Type="http://schemas.openxmlformats.org/officeDocument/2006/relationships/hyperlink" Target="http://bibframe.org/tools/" TargetMode="External"/><Relationship Id="rId5" Type="http://schemas.openxmlformats.org/officeDocument/2006/relationships/hyperlink" Target="http://www.w3.org/TR/sparql11-overview/" TargetMode="External"/><Relationship Id="rId15" Type="http://schemas.openxmlformats.org/officeDocument/2006/relationships/hyperlink" Target="http://swib.org/" TargetMode="External"/><Relationship Id="rId10" Type="http://schemas.openxmlformats.org/officeDocument/2006/relationships/hyperlink" Target="http://bibframe.org/" TargetMode="External"/><Relationship Id="rId4" Type="http://schemas.openxmlformats.org/officeDocument/2006/relationships/hyperlink" Target="http://www.w3.org/TR/rdfa-primer/" TargetMode="External"/><Relationship Id="rId9" Type="http://schemas.openxmlformats.org/officeDocument/2006/relationships/hyperlink" Target="http://www.getty.edu/research/tools/vocabularies/lod/index.html" TargetMode="External"/><Relationship Id="rId14" Type="http://schemas.openxmlformats.org/officeDocument/2006/relationships/hyperlink" Target="http://zepheira.com/solutions/library/"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loc.gov/cds/downloads/FRBR.PDF" TargetMode="External"/><Relationship Id="rId3" Type="http://schemas.openxmlformats.org/officeDocument/2006/relationships/hyperlink" Target="http://www.oclc.org/research/publications/2015/oclcresearch-loc-linked-data-2015.html" TargetMode="External"/><Relationship Id="rId7" Type="http://schemas.openxmlformats.org/officeDocument/2006/relationships/hyperlink" Target="https://stacks.stanford.edu/file/druid:bd701dh8028/Academy%20Unbound.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cdn.nmc.org/media/2015-nmc-horizon-report-HE-EN.pdf" TargetMode="External"/><Relationship Id="rId5" Type="http://schemas.openxmlformats.org/officeDocument/2006/relationships/hyperlink" Target="http://www.asis.org/Bulletin/Apr-15/AprMay15_Miller_Ogbuji.pdf" TargetMode="External"/><Relationship Id="rId4" Type="http://schemas.openxmlformats.org/officeDocument/2006/relationships/hyperlink" Target="https://wiki.duraspace.org/display/ld4l/LD4L+Use+Case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blog.libbylevi.com/" TargetMode="External"/><Relationship Id="rId13" Type="http://schemas.openxmlformats.org/officeDocument/2006/relationships/hyperlink" Target="https://www.muezart.com/keynote-text-tree-infographics-sample" TargetMode="External"/><Relationship Id="rId3" Type="http://schemas.openxmlformats.org/officeDocument/2006/relationships/hyperlink" Target="http://www.w3.org/DesignIssues/Semantic.html" TargetMode="External"/><Relationship Id="rId7" Type="http://schemas.openxmlformats.org/officeDocument/2006/relationships/hyperlink" Target="http://data.bnf.fr/13900121/johann_strauss/" TargetMode="External"/><Relationship Id="rId12" Type="http://schemas.openxmlformats.org/officeDocument/2006/relationships/hyperlink" Target="https://commonfund.nih.gov/highlights_2010"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dx.doi.org/10.5962/bhl.title.62506" TargetMode="External"/><Relationship Id="rId11" Type="http://schemas.openxmlformats.org/officeDocument/2006/relationships/hyperlink" Target="http://goo.gl/9v5CHo" TargetMode="External"/><Relationship Id="rId5" Type="http://schemas.openxmlformats.org/officeDocument/2006/relationships/hyperlink" Target="http://lod-cloud.net/" TargetMode="External"/><Relationship Id="rId10" Type="http://schemas.openxmlformats.org/officeDocument/2006/relationships/hyperlink" Target="http://goo.gl/ZF0uOR" TargetMode="External"/><Relationship Id="rId4" Type="http://schemas.openxmlformats.org/officeDocument/2006/relationships/hyperlink" Target="https://goo.gl/mZRBIK" TargetMode="External"/><Relationship Id="rId9" Type="http://schemas.openxmlformats.org/officeDocument/2006/relationships/hyperlink" Target="http://twitter.com/meredithatwater"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hyperlink" Target="http://www.linkeddatatools.com/index.php"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linkeddatatools.com/semantic-web-basic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www.linkeddatatools.com/introducing-r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loc.gov/marc/umb/um11to12.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hyperlink" Target="http://forge.taotesting.com/projects/tao/wiki/RDF_by_example" TargetMode="External"/><Relationship Id="rId4" Type="http://schemas.openxmlformats.org/officeDocument/2006/relationships/hyperlink" Target="http://www.w3.org/TR/2014/NOTE-rdf11-primer-2014022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4076" y="0"/>
            <a:ext cx="10525736" cy="3352800"/>
          </a:xfrm>
        </p:spPr>
        <p:txBody>
          <a:bodyPr>
            <a:normAutofit fontScale="90000"/>
          </a:bodyPr>
          <a:lstStyle/>
          <a:p>
            <a:r>
              <a:rPr lang="en-US" sz="6000" dirty="0" smtClean="0"/>
              <a:t/>
            </a:r>
            <a:br>
              <a:rPr lang="en-US" sz="6000" dirty="0" smtClean="0"/>
            </a:br>
            <a:r>
              <a:rPr lang="en-US" sz="6000" dirty="0"/>
              <a:t/>
            </a:r>
            <a:br>
              <a:rPr lang="en-US" sz="6000" dirty="0"/>
            </a:br>
            <a:r>
              <a:rPr lang="en-US" sz="6000" dirty="0" smtClean="0"/>
              <a:t/>
            </a:r>
            <a:br>
              <a:rPr lang="en-US" sz="6000" dirty="0" smtClean="0"/>
            </a:br>
            <a:r>
              <a:rPr lang="en-US" sz="6000" dirty="0" smtClean="0"/>
              <a:t>Graph </a:t>
            </a:r>
            <a:r>
              <a:rPr lang="en-US" sz="6000" dirty="0"/>
              <a:t>thinking, linked open </a:t>
            </a:r>
            <a:r>
              <a:rPr lang="en-US" sz="6000" dirty="0" smtClean="0"/>
              <a:t>data</a:t>
            </a:r>
            <a:r>
              <a:rPr lang="en-US" sz="6000" dirty="0"/>
              <a:t> </a:t>
            </a:r>
            <a:r>
              <a:rPr lang="en-US" sz="6000" dirty="0" smtClean="0"/>
              <a:t>&amp;          semantic web: preparing </a:t>
            </a:r>
            <a:r>
              <a:rPr lang="en-US" sz="6000" dirty="0"/>
              <a:t>for </a:t>
            </a:r>
            <a:r>
              <a:rPr lang="en-US" sz="6000" dirty="0" smtClean="0"/>
              <a:t/>
            </a:r>
            <a:br>
              <a:rPr lang="en-US" sz="6000" dirty="0" smtClean="0"/>
            </a:br>
            <a:r>
              <a:rPr lang="en-US" sz="6000" dirty="0" smtClean="0"/>
              <a:t>the </a:t>
            </a:r>
            <a:r>
              <a:rPr lang="en-US" sz="6000" dirty="0"/>
              <a:t>post-MARC world.</a:t>
            </a:r>
          </a:p>
        </p:txBody>
      </p:sp>
      <p:sp>
        <p:nvSpPr>
          <p:cNvPr id="3" name="Subtitle 2"/>
          <p:cNvSpPr>
            <a:spLocks noGrp="1"/>
          </p:cNvSpPr>
          <p:nvPr>
            <p:ph type="subTitle" idx="1"/>
          </p:nvPr>
        </p:nvSpPr>
        <p:spPr>
          <a:xfrm>
            <a:off x="924076" y="4632629"/>
            <a:ext cx="9891649" cy="1807440"/>
          </a:xfrm>
        </p:spPr>
        <p:txBody>
          <a:bodyPr>
            <a:normAutofit fontScale="85000" lnSpcReduction="20000"/>
          </a:bodyPr>
          <a:lstStyle/>
          <a:p>
            <a:r>
              <a:rPr lang="en-US" b="1" dirty="0" smtClean="0"/>
              <a:t>ANCHALEE PANIGABUTRA-ROBERTS (Joy)</a:t>
            </a:r>
          </a:p>
          <a:p>
            <a:r>
              <a:rPr lang="en-US" dirty="0" smtClean="0">
                <a:latin typeface="+mj-lt"/>
              </a:rPr>
              <a:t>HEAD OF CATALOGING </a:t>
            </a:r>
            <a:r>
              <a:rPr lang="en-US" dirty="0">
                <a:latin typeface="+mj-lt"/>
              </a:rPr>
              <a:t>&amp;</a:t>
            </a:r>
            <a:r>
              <a:rPr lang="en-US" dirty="0" smtClean="0">
                <a:latin typeface="+mj-lt"/>
              </a:rPr>
              <a:t> METADATA</a:t>
            </a:r>
          </a:p>
          <a:p>
            <a:r>
              <a:rPr lang="en-US" dirty="0" smtClean="0">
                <a:latin typeface="+mj-lt"/>
              </a:rPr>
              <a:t>AMERICAN UNIVERSITY IN CAIRO </a:t>
            </a:r>
            <a:r>
              <a:rPr lang="en-US" dirty="0" smtClean="0">
                <a:latin typeface="+mj-lt"/>
              </a:rPr>
              <a:t>LIBRARIES</a:t>
            </a:r>
          </a:p>
          <a:p>
            <a:endParaRPr lang="en-US" dirty="0">
              <a:latin typeface="+mj-lt"/>
            </a:endParaRPr>
          </a:p>
          <a:p>
            <a:r>
              <a:rPr lang="en-US" dirty="0" smtClean="0">
                <a:latin typeface="+mj-lt"/>
              </a:rPr>
              <a:t>AMICAL CONFERENCE 2015 ~ AMERICAN UNIVERSITY IN BULGARIA</a:t>
            </a:r>
            <a:endParaRPr lang="en-US" dirty="0">
              <a:latin typeface="+mj-lt"/>
            </a:endParaRPr>
          </a:p>
        </p:txBody>
      </p:sp>
    </p:spTree>
    <p:extLst>
      <p:ext uri="{BB962C8B-B14F-4D97-AF65-F5344CB8AC3E}">
        <p14:creationId xmlns:p14="http://schemas.microsoft.com/office/powerpoint/2010/main" val="2968660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BIBFRAME as linked data</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59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BIBFRAME as LIBRARY LINKED DATA</a:t>
            </a:r>
            <a:endParaRPr lang="en-US" dirty="0"/>
          </a:p>
        </p:txBody>
      </p:sp>
      <p:pic>
        <p:nvPicPr>
          <p:cNvPr id="6" name="Content Placeholder 5"/>
          <p:cNvPicPr>
            <a:picLocks noGrp="1" noChangeAspect="1"/>
          </p:cNvPicPr>
          <p:nvPr>
            <p:ph idx="1"/>
          </p:nvPr>
        </p:nvPicPr>
        <p:blipFill rotWithShape="1">
          <a:blip r:embed="rId3"/>
          <a:srcRect l="3983" r="4393"/>
          <a:stretch/>
        </p:blipFill>
        <p:spPr>
          <a:xfrm>
            <a:off x="2563906" y="609600"/>
            <a:ext cx="3998259" cy="5334000"/>
          </a:xfrm>
          <a:prstGeom prst="rect">
            <a:avLst/>
          </a:prstGeom>
        </p:spPr>
      </p:pic>
      <p:sp>
        <p:nvSpPr>
          <p:cNvPr id="4" name="Text Placeholder 3"/>
          <p:cNvSpPr>
            <a:spLocks noGrp="1"/>
          </p:cNvSpPr>
          <p:nvPr>
            <p:ph type="body" sz="half" idx="2"/>
          </p:nvPr>
        </p:nvSpPr>
        <p:spPr/>
        <p:txBody>
          <a:bodyPr/>
          <a:lstStyle/>
          <a:p>
            <a:r>
              <a:rPr lang="en-US" dirty="0">
                <a:hlinkClick r:id="rId4"/>
              </a:rPr>
              <a:t>http://</a:t>
            </a:r>
            <a:r>
              <a:rPr lang="en-US" dirty="0" smtClean="0">
                <a:hlinkClick r:id="rId4"/>
              </a:rPr>
              <a:t>www.loc.gov/bibframe/docs/model.html</a:t>
            </a:r>
            <a:endParaRPr lang="en-US" dirty="0" smtClean="0"/>
          </a:p>
          <a:p>
            <a:endParaRPr lang="en-US" dirty="0"/>
          </a:p>
        </p:txBody>
      </p:sp>
    </p:spTree>
    <p:extLst>
      <p:ext uri="{BB962C8B-B14F-4D97-AF65-F5344CB8AC3E}">
        <p14:creationId xmlns:p14="http://schemas.microsoft.com/office/powerpoint/2010/main" val="1574966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6" y="20165"/>
            <a:ext cx="10058400" cy="804906"/>
          </a:xfrm>
        </p:spPr>
        <p:txBody>
          <a:bodyPr>
            <a:normAutofit/>
          </a:bodyPr>
          <a:lstStyle/>
          <a:p>
            <a:r>
              <a:rPr lang="en-US" sz="4000" dirty="0" smtClean="0"/>
              <a:t>Bibframe editors</a:t>
            </a:r>
            <a:endParaRPr lang="en-US" sz="4000" dirty="0"/>
          </a:p>
        </p:txBody>
      </p:sp>
      <p:sp>
        <p:nvSpPr>
          <p:cNvPr id="3" name="Text Placeholder 2"/>
          <p:cNvSpPr>
            <a:spLocks noGrp="1"/>
          </p:cNvSpPr>
          <p:nvPr>
            <p:ph type="body" idx="1"/>
          </p:nvPr>
        </p:nvSpPr>
        <p:spPr>
          <a:xfrm>
            <a:off x="574430" y="934563"/>
            <a:ext cx="4935416" cy="640080"/>
          </a:xfrm>
        </p:spPr>
        <p:txBody>
          <a:bodyPr>
            <a:normAutofit/>
          </a:bodyPr>
          <a:lstStyle/>
          <a:p>
            <a:pPr algn="ctr"/>
            <a:r>
              <a:rPr lang="en-US" dirty="0" smtClean="0"/>
              <a:t>LC BIBFRAME: </a:t>
            </a:r>
            <a:r>
              <a:rPr lang="en-US" dirty="0" smtClean="0">
                <a:hlinkClick r:id="rId3"/>
              </a:rPr>
              <a:t>http://bibframe.org/tools/editor/</a:t>
            </a:r>
            <a:r>
              <a:rPr lang="en-US" dirty="0" smtClean="0"/>
              <a:t> </a:t>
            </a:r>
            <a:endParaRPr lang="en-US" dirty="0"/>
          </a:p>
        </p:txBody>
      </p:sp>
      <p:pic>
        <p:nvPicPr>
          <p:cNvPr id="7" name="Content Placeholder 4"/>
          <p:cNvPicPr>
            <a:picLocks noGrp="1" noChangeAspect="1"/>
          </p:cNvPicPr>
          <p:nvPr>
            <p:ph sz="half" idx="2"/>
          </p:nvPr>
        </p:nvPicPr>
        <p:blipFill>
          <a:blip r:embed="rId4"/>
          <a:stretch>
            <a:fillRect/>
          </a:stretch>
        </p:blipFill>
        <p:spPr>
          <a:xfrm>
            <a:off x="246186" y="1770185"/>
            <a:ext cx="5591906" cy="4865077"/>
          </a:xfrm>
          <a:prstGeom prst="rect">
            <a:avLst/>
          </a:prstGeom>
        </p:spPr>
      </p:pic>
      <p:sp>
        <p:nvSpPr>
          <p:cNvPr id="5" name="Text Placeholder 4"/>
          <p:cNvSpPr>
            <a:spLocks noGrp="1"/>
          </p:cNvSpPr>
          <p:nvPr>
            <p:ph type="body" sz="quarter" idx="3"/>
          </p:nvPr>
        </p:nvSpPr>
        <p:spPr>
          <a:xfrm>
            <a:off x="5942193" y="899395"/>
            <a:ext cx="5042330" cy="640080"/>
          </a:xfrm>
        </p:spPr>
        <p:txBody>
          <a:bodyPr>
            <a:normAutofit fontScale="85000" lnSpcReduction="20000"/>
          </a:bodyPr>
          <a:lstStyle/>
          <a:p>
            <a:r>
              <a:rPr lang="en-US" dirty="0" smtClean="0"/>
              <a:t>Zepheira’s BIBFRAME SCRIBE:</a:t>
            </a:r>
          </a:p>
          <a:p>
            <a:r>
              <a:rPr lang="en-US" sz="1600" dirty="0" smtClean="0">
                <a:hlinkClick r:id="rId5"/>
              </a:rPr>
              <a:t>http://editor.bibframe.zepheira.com/static</a:t>
            </a:r>
            <a:r>
              <a:rPr lang="en-US" dirty="0" smtClean="0">
                <a:hlinkClick r:id="rId5"/>
              </a:rPr>
              <a:t>/</a:t>
            </a:r>
            <a:r>
              <a:rPr lang="en-US" dirty="0" smtClean="0"/>
              <a:t> </a:t>
            </a:r>
            <a:endParaRPr lang="en-US" dirty="0"/>
          </a:p>
        </p:txBody>
      </p:sp>
      <p:pic>
        <p:nvPicPr>
          <p:cNvPr id="8" name="Content Placeholder 7"/>
          <p:cNvPicPr>
            <a:picLocks noGrp="1" noChangeAspect="1"/>
          </p:cNvPicPr>
          <p:nvPr>
            <p:ph sz="quarter" idx="4"/>
          </p:nvPr>
        </p:nvPicPr>
        <p:blipFill>
          <a:blip r:embed="rId6"/>
          <a:stretch>
            <a:fillRect/>
          </a:stretch>
        </p:blipFill>
        <p:spPr>
          <a:xfrm>
            <a:off x="5931877" y="1688124"/>
            <a:ext cx="5861537" cy="4396154"/>
          </a:xfrm>
          <a:prstGeom prst="rect">
            <a:avLst/>
          </a:prstGeom>
        </p:spPr>
      </p:pic>
      <p:pic>
        <p:nvPicPr>
          <p:cNvPr id="101378" name="Picture 2"/>
          <p:cNvPicPr>
            <a:picLocks noChangeAspect="1" noChangeArrowheads="1"/>
          </p:cNvPicPr>
          <p:nvPr/>
        </p:nvPicPr>
        <p:blipFill>
          <a:blip r:embed="rId7"/>
          <a:srcRect/>
          <a:stretch>
            <a:fillRect/>
          </a:stretch>
        </p:blipFill>
        <p:spPr bwMode="auto">
          <a:xfrm>
            <a:off x="10077450" y="169252"/>
            <a:ext cx="2114550" cy="1924050"/>
          </a:xfrm>
          <a:prstGeom prst="rect">
            <a:avLst/>
          </a:prstGeom>
          <a:noFill/>
          <a:ln w="9525">
            <a:noFill/>
            <a:miter lim="800000"/>
            <a:headEnd/>
            <a:tailEnd/>
          </a:ln>
        </p:spPr>
      </p:pic>
    </p:spTree>
    <p:extLst>
      <p:ext uri="{BB962C8B-B14F-4D97-AF65-F5344CB8AC3E}">
        <p14:creationId xmlns:p14="http://schemas.microsoft.com/office/powerpoint/2010/main" val="37078441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BIBFRAME scribe linking to agrovoc:</a:t>
            </a:r>
            <a:br>
              <a:rPr lang="en-US" dirty="0" smtClean="0"/>
            </a:br>
            <a:endParaRPr lang="en-US" dirty="0"/>
          </a:p>
        </p:txBody>
      </p:sp>
      <p:pic>
        <p:nvPicPr>
          <p:cNvPr id="53251" name="Picture 3"/>
          <p:cNvPicPr>
            <a:picLocks noGrp="1" noChangeAspect="1" noChangeArrowheads="1"/>
          </p:cNvPicPr>
          <p:nvPr>
            <p:ph idx="1"/>
          </p:nvPr>
        </p:nvPicPr>
        <p:blipFill>
          <a:blip r:embed="rId3"/>
          <a:srcRect/>
          <a:stretch>
            <a:fillRect/>
          </a:stretch>
        </p:blipFill>
        <p:spPr bwMode="auto">
          <a:xfrm>
            <a:off x="562709" y="0"/>
            <a:ext cx="7197969" cy="5019675"/>
          </a:xfrm>
          <a:prstGeom prst="rect">
            <a:avLst/>
          </a:prstGeom>
          <a:noFill/>
          <a:ln w="9525">
            <a:noFill/>
            <a:miter lim="800000"/>
            <a:headEnd/>
            <a:tailEnd/>
          </a:ln>
        </p:spPr>
      </p:pic>
      <p:sp>
        <p:nvSpPr>
          <p:cNvPr id="4" name="Text Placeholder 3"/>
          <p:cNvSpPr>
            <a:spLocks noGrp="1"/>
          </p:cNvSpPr>
          <p:nvPr>
            <p:ph type="body" sz="half" idx="2"/>
          </p:nvPr>
        </p:nvSpPr>
        <p:spPr/>
        <p:txBody>
          <a:bodyPr/>
          <a:lstStyle/>
          <a:p>
            <a:endParaRPr lang="en-US" dirty="0" smtClean="0"/>
          </a:p>
          <a:p>
            <a:endParaRPr lang="en-US" dirty="0"/>
          </a:p>
        </p:txBody>
      </p:sp>
      <p:pic>
        <p:nvPicPr>
          <p:cNvPr id="53250" name="Picture 2"/>
          <p:cNvPicPr>
            <a:picLocks noChangeAspect="1" noChangeArrowheads="1"/>
          </p:cNvPicPr>
          <p:nvPr/>
        </p:nvPicPr>
        <p:blipFill>
          <a:blip r:embed="rId4"/>
          <a:srcRect/>
          <a:stretch>
            <a:fillRect/>
          </a:stretch>
        </p:blipFill>
        <p:spPr bwMode="auto">
          <a:xfrm>
            <a:off x="8631848" y="2074985"/>
            <a:ext cx="1962150" cy="1885950"/>
          </a:xfrm>
          <a:prstGeom prst="rect">
            <a:avLst/>
          </a:prstGeom>
          <a:noFill/>
          <a:ln w="9525">
            <a:noFill/>
            <a:miter lim="800000"/>
            <a:headEnd/>
            <a:tailEnd/>
          </a:ln>
        </p:spPr>
      </p:pic>
      <p:pic>
        <p:nvPicPr>
          <p:cNvPr id="53252" name="Picture 4"/>
          <p:cNvPicPr>
            <a:picLocks noChangeAspect="1" noChangeArrowheads="1"/>
          </p:cNvPicPr>
          <p:nvPr/>
        </p:nvPicPr>
        <p:blipFill>
          <a:blip r:embed="rId5"/>
          <a:srcRect t="2005" r="18934" b="11083"/>
          <a:stretch>
            <a:fillRect/>
          </a:stretch>
        </p:blipFill>
        <p:spPr bwMode="auto">
          <a:xfrm>
            <a:off x="773724" y="5111261"/>
            <a:ext cx="7397262" cy="1746739"/>
          </a:xfrm>
          <a:prstGeom prst="rect">
            <a:avLst/>
          </a:prstGeom>
          <a:noFill/>
          <a:ln w="9525">
            <a:solidFill>
              <a:srgbClr val="7030A0"/>
            </a:solidFill>
            <a:miter lim="800000"/>
            <a:headEnd/>
            <a:tailEnd/>
          </a:ln>
        </p:spPr>
      </p:pic>
    </p:spTree>
    <p:extLst>
      <p:ext uri="{BB962C8B-B14F-4D97-AF65-F5344CB8AC3E}">
        <p14:creationId xmlns:p14="http://schemas.microsoft.com/office/powerpoint/2010/main" val="271711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Arabic sample record converted from MARCxml</a:t>
            </a:r>
            <a:br>
              <a:rPr lang="en-US" dirty="0" smtClean="0"/>
            </a:br>
            <a:r>
              <a:rPr lang="en-US" dirty="0" smtClean="0"/>
              <a:t>to bibframe</a:t>
            </a:r>
            <a:r>
              <a:rPr lang="en-US" dirty="0"/>
              <a:t>.</a:t>
            </a:r>
          </a:p>
        </p:txBody>
      </p:sp>
      <p:pic>
        <p:nvPicPr>
          <p:cNvPr id="7" name="Content Placeholder 6"/>
          <p:cNvPicPr>
            <a:picLocks noGrp="1" noChangeAspect="1"/>
          </p:cNvPicPr>
          <p:nvPr>
            <p:ph idx="1"/>
          </p:nvPr>
        </p:nvPicPr>
        <p:blipFill>
          <a:blip r:embed="rId3"/>
          <a:stretch>
            <a:fillRect/>
          </a:stretch>
        </p:blipFill>
        <p:spPr>
          <a:xfrm>
            <a:off x="838200" y="741664"/>
            <a:ext cx="6711950" cy="4907947"/>
          </a:xfrm>
          <a:prstGeom prst="rect">
            <a:avLst/>
          </a:prstGeom>
        </p:spPr>
      </p:pic>
      <p:sp>
        <p:nvSpPr>
          <p:cNvPr id="4" name="Text Placeholder 3"/>
          <p:cNvSpPr>
            <a:spLocks noGrp="1"/>
          </p:cNvSpPr>
          <p:nvPr>
            <p:ph type="body" sz="half" idx="2"/>
          </p:nvPr>
        </p:nvSpPr>
        <p:spPr/>
        <p:txBody>
          <a:bodyPr/>
          <a:lstStyle/>
          <a:p>
            <a:r>
              <a:rPr lang="en-US" dirty="0" smtClean="0"/>
              <a:t>Zepheira’s BIBFRAME SCRIBE.</a:t>
            </a:r>
            <a:endParaRPr lang="en-US" dirty="0"/>
          </a:p>
        </p:txBody>
      </p:sp>
    </p:spTree>
    <p:extLst>
      <p:ext uri="{BB962C8B-B14F-4D97-AF65-F5344CB8AC3E}">
        <p14:creationId xmlns:p14="http://schemas.microsoft.com/office/powerpoint/2010/main" val="3811703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Arrow 8"/>
          <p:cNvSpPr/>
          <p:nvPr/>
        </p:nvSpPr>
        <p:spPr>
          <a:xfrm>
            <a:off x="0" y="3110894"/>
            <a:ext cx="793447" cy="329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stretch>
            <a:fillRect/>
          </a:stretch>
        </p:blipFill>
        <p:spPr>
          <a:xfrm>
            <a:off x="4764575" y="1083082"/>
            <a:ext cx="6838208" cy="4635546"/>
          </a:xfrm>
          <a:prstGeom prst="rect">
            <a:avLst/>
          </a:prstGeom>
        </p:spPr>
      </p:pic>
      <p:pic>
        <p:nvPicPr>
          <p:cNvPr id="6" name="Picture 5"/>
          <p:cNvPicPr>
            <a:picLocks noChangeAspect="1"/>
          </p:cNvPicPr>
          <p:nvPr/>
        </p:nvPicPr>
        <p:blipFill>
          <a:blip r:embed="rId4"/>
          <a:stretch>
            <a:fillRect/>
          </a:stretch>
        </p:blipFill>
        <p:spPr>
          <a:xfrm>
            <a:off x="0" y="226461"/>
            <a:ext cx="5876693" cy="3991979"/>
          </a:xfrm>
          <a:prstGeom prst="rect">
            <a:avLst/>
          </a:prstGeom>
        </p:spPr>
      </p:pic>
      <p:sp>
        <p:nvSpPr>
          <p:cNvPr id="7" name="Rectangle 6"/>
          <p:cNvSpPr/>
          <p:nvPr/>
        </p:nvSpPr>
        <p:spPr>
          <a:xfrm>
            <a:off x="1534611" y="5934670"/>
            <a:ext cx="2464072" cy="923330"/>
          </a:xfrm>
          <a:prstGeom prst="rect">
            <a:avLst/>
          </a:prstGeom>
        </p:spPr>
        <p:txBody>
          <a:bodyPr wrap="none">
            <a:spAutoFit/>
          </a:bodyPr>
          <a:lstStyle/>
          <a:p>
            <a:endParaRPr lang="en-US" dirty="0" smtClean="0">
              <a:hlinkClick r:id="rId5"/>
            </a:endParaRPr>
          </a:p>
          <a:p>
            <a:r>
              <a:rPr lang="en-US" dirty="0" smtClean="0">
                <a:hlinkClick r:id="rId5"/>
              </a:rPr>
              <a:t>http://goo.gl/nzR3UV</a:t>
            </a:r>
            <a:endParaRPr lang="en-US" dirty="0" smtClean="0"/>
          </a:p>
          <a:p>
            <a:endParaRPr lang="en-US" dirty="0"/>
          </a:p>
        </p:txBody>
      </p:sp>
      <p:sp>
        <p:nvSpPr>
          <p:cNvPr id="12" name="TextBox 11"/>
          <p:cNvSpPr txBox="1"/>
          <p:nvPr/>
        </p:nvSpPr>
        <p:spPr>
          <a:xfrm>
            <a:off x="644769" y="5849815"/>
            <a:ext cx="6050311" cy="400110"/>
          </a:xfrm>
          <a:prstGeom prst="rect">
            <a:avLst/>
          </a:prstGeom>
          <a:noFill/>
        </p:spPr>
        <p:txBody>
          <a:bodyPr wrap="none" rtlCol="0">
            <a:spAutoFit/>
          </a:bodyPr>
          <a:lstStyle/>
          <a:p>
            <a:r>
              <a:rPr lang="en-US" sz="2000" b="1" dirty="0" smtClean="0">
                <a:solidFill>
                  <a:srgbClr val="7030A0"/>
                </a:solidFill>
              </a:rPr>
              <a:t>Zepheira’s Project with Denver Public Library</a:t>
            </a:r>
            <a:r>
              <a:rPr lang="en-US" dirty="0" smtClean="0"/>
              <a:t>:</a:t>
            </a:r>
          </a:p>
        </p:txBody>
      </p:sp>
    </p:spTree>
    <p:extLst>
      <p:ext uri="{BB962C8B-B14F-4D97-AF65-F5344CB8AC3E}">
        <p14:creationId xmlns:p14="http://schemas.microsoft.com/office/powerpoint/2010/main" val="2831925118"/>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1162" y="167747"/>
            <a:ext cx="9091498" cy="5203541"/>
          </a:xfrm>
          <a:prstGeom prst="rect">
            <a:avLst/>
          </a:prstGeom>
        </p:spPr>
      </p:pic>
    </p:spTree>
    <p:extLst>
      <p:ext uri="{BB962C8B-B14F-4D97-AF65-F5344CB8AC3E}">
        <p14:creationId xmlns:p14="http://schemas.microsoft.com/office/powerpoint/2010/main" val="809733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03" y="0"/>
            <a:ext cx="8218968" cy="680484"/>
          </a:xfrm>
        </p:spPr>
        <p:txBody>
          <a:bodyPr>
            <a:normAutofit/>
          </a:bodyPr>
          <a:lstStyle/>
          <a:p>
            <a:r>
              <a:rPr lang="en-US" sz="4000" dirty="0" smtClean="0"/>
              <a:t>BIBFRAMe Example from DPL.</a:t>
            </a:r>
            <a:endParaRPr lang="en-US" sz="4000" dirty="0"/>
          </a:p>
        </p:txBody>
      </p:sp>
      <p:pic>
        <p:nvPicPr>
          <p:cNvPr id="4" name="Content Placeholder 3"/>
          <p:cNvPicPr>
            <a:picLocks noGrp="1" noChangeAspect="1"/>
          </p:cNvPicPr>
          <p:nvPr>
            <p:ph idx="1"/>
          </p:nvPr>
        </p:nvPicPr>
        <p:blipFill>
          <a:blip r:embed="rId3"/>
          <a:stretch>
            <a:fillRect/>
          </a:stretch>
        </p:blipFill>
        <p:spPr>
          <a:xfrm>
            <a:off x="0" y="553966"/>
            <a:ext cx="8415670" cy="6147366"/>
          </a:xfrm>
          <a:prstGeom prst="rect">
            <a:avLst/>
          </a:prstGeom>
        </p:spPr>
      </p:pic>
      <p:sp>
        <p:nvSpPr>
          <p:cNvPr id="6" name="TextBox 5"/>
          <p:cNvSpPr txBox="1"/>
          <p:nvPr/>
        </p:nvSpPr>
        <p:spPr>
          <a:xfrm>
            <a:off x="5854477" y="4646429"/>
            <a:ext cx="6016774" cy="1477328"/>
          </a:xfrm>
          <a:prstGeom prst="rect">
            <a:avLst/>
          </a:prstGeom>
          <a:noFill/>
          <a:ln>
            <a:solidFill>
              <a:srgbClr val="0070C0"/>
            </a:solidFill>
          </a:ln>
        </p:spPr>
        <p:txBody>
          <a:bodyPr wrap="square" rtlCol="0">
            <a:spAutoFit/>
          </a:bodyPr>
          <a:lstStyle/>
          <a:p>
            <a:r>
              <a:rPr lang="en-US" dirty="0" smtClean="0"/>
              <a:t>*To see how BIBFRAME &amp; Schema.org </a:t>
            </a:r>
          </a:p>
          <a:p>
            <a:r>
              <a:rPr lang="en-US" dirty="0" smtClean="0"/>
              <a:t>can be combined, use this </a:t>
            </a:r>
            <a:r>
              <a:rPr lang="en-US" dirty="0"/>
              <a:t>link: </a:t>
            </a:r>
            <a:endParaRPr lang="en-US" dirty="0" smtClean="0"/>
          </a:p>
          <a:p>
            <a:r>
              <a:rPr lang="en-US" dirty="0" smtClean="0">
                <a:hlinkClick r:id="rId4"/>
              </a:rPr>
              <a:t>http</a:t>
            </a:r>
            <a:r>
              <a:rPr lang="en-US" dirty="0">
                <a:hlinkClick r:id="rId4"/>
              </a:rPr>
              <a:t>://labs.libhub.org/denverpl/resource/N42F8SpD</a:t>
            </a:r>
            <a:r>
              <a:rPr lang="en-US" dirty="0" smtClean="0">
                <a:hlinkClick r:id="rId4"/>
              </a:rPr>
              <a:t>/</a:t>
            </a:r>
            <a:endParaRPr lang="en-US" dirty="0" smtClean="0"/>
          </a:p>
          <a:p>
            <a:r>
              <a:rPr lang="en-US" dirty="0"/>
              <a:t>to view the codes via:  </a:t>
            </a:r>
            <a:r>
              <a:rPr lang="en-US" dirty="0" smtClean="0">
                <a:hlinkClick r:id="rId5"/>
              </a:rPr>
              <a:t>http</a:t>
            </a:r>
            <a:r>
              <a:rPr lang="en-US" dirty="0">
                <a:hlinkClick r:id="rId5"/>
              </a:rPr>
              <a:t>://linter.structured-data.org</a:t>
            </a:r>
            <a:r>
              <a:rPr lang="en-US" dirty="0" smtClean="0">
                <a:hlinkClick r:id="rId5"/>
              </a:rPr>
              <a:t>/</a:t>
            </a:r>
            <a:endParaRPr lang="en-US" dirty="0" smtClean="0"/>
          </a:p>
          <a:p>
            <a:endParaRPr lang="en-US" dirty="0"/>
          </a:p>
        </p:txBody>
      </p:sp>
    </p:spTree>
    <p:extLst>
      <p:ext uri="{BB962C8B-B14F-4D97-AF65-F5344CB8AC3E}">
        <p14:creationId xmlns:p14="http://schemas.microsoft.com/office/powerpoint/2010/main" val="3966993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7405" y="4970585"/>
            <a:ext cx="4597087" cy="1439828"/>
          </a:xfrm>
        </p:spPr>
        <p:txBody>
          <a:bodyPr>
            <a:normAutofit/>
          </a:bodyPr>
          <a:lstStyle/>
          <a:p>
            <a:r>
              <a:rPr lang="en-US" dirty="0" smtClean="0"/>
              <a:t>Bibfra.me</a:t>
            </a:r>
            <a:endParaRPr lang="en-US" dirty="0"/>
          </a:p>
        </p:txBody>
      </p:sp>
      <p:sp>
        <p:nvSpPr>
          <p:cNvPr id="7" name="Text Placeholder 6"/>
          <p:cNvSpPr>
            <a:spLocks noGrp="1"/>
          </p:cNvSpPr>
          <p:nvPr>
            <p:ph type="body" idx="1"/>
          </p:nvPr>
        </p:nvSpPr>
        <p:spPr/>
        <p:txBody>
          <a:bodyPr/>
          <a:lstStyle/>
          <a:p>
            <a:endParaRPr lang="en-US" dirty="0"/>
          </a:p>
        </p:txBody>
      </p:sp>
      <p:pic>
        <p:nvPicPr>
          <p:cNvPr id="100354" name="Picture 2"/>
          <p:cNvPicPr>
            <a:picLocks noGrp="1" noChangeAspect="1" noChangeArrowheads="1"/>
          </p:cNvPicPr>
          <p:nvPr>
            <p:ph idx="4294967295"/>
          </p:nvPr>
        </p:nvPicPr>
        <p:blipFill>
          <a:blip r:embed="rId3"/>
          <a:srcRect l="3762" t="6468" r="6462" b="2596"/>
          <a:stretch>
            <a:fillRect/>
          </a:stretch>
        </p:blipFill>
        <p:spPr bwMode="auto">
          <a:xfrm>
            <a:off x="6165850" y="469900"/>
            <a:ext cx="6026150" cy="2801938"/>
          </a:xfrm>
          <a:prstGeom prst="rect">
            <a:avLst/>
          </a:prstGeom>
          <a:noFill/>
          <a:ln w="9525">
            <a:noFill/>
            <a:miter lim="800000"/>
            <a:headEnd/>
            <a:tailEnd/>
          </a:ln>
        </p:spPr>
      </p:pic>
      <p:pic>
        <p:nvPicPr>
          <p:cNvPr id="100355" name="Picture 3"/>
          <p:cNvPicPr>
            <a:picLocks noChangeAspect="1" noChangeArrowheads="1"/>
          </p:cNvPicPr>
          <p:nvPr/>
        </p:nvPicPr>
        <p:blipFill>
          <a:blip r:embed="rId4"/>
          <a:srcRect l="2929" r="14341"/>
          <a:stretch>
            <a:fillRect/>
          </a:stretch>
        </p:blipFill>
        <p:spPr bwMode="auto">
          <a:xfrm>
            <a:off x="855785" y="797169"/>
            <a:ext cx="4759569" cy="5267325"/>
          </a:xfrm>
          <a:prstGeom prst="rect">
            <a:avLst/>
          </a:prstGeom>
          <a:noFill/>
          <a:ln w="9525">
            <a:noFill/>
            <a:miter lim="800000"/>
            <a:headEnd/>
            <a:tailEnd/>
          </a:ln>
        </p:spPr>
      </p:pic>
    </p:spTree>
    <p:extLst>
      <p:ext uri="{BB962C8B-B14F-4D97-AF65-F5344CB8AC3E}">
        <p14:creationId xmlns:p14="http://schemas.microsoft.com/office/powerpoint/2010/main" val="3431650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3610"/>
          <a:stretch/>
        </p:blipFill>
        <p:spPr>
          <a:xfrm>
            <a:off x="0" y="810830"/>
            <a:ext cx="10191380" cy="6998646"/>
          </a:xfrm>
          <a:prstGeom prst="rect">
            <a:avLst/>
          </a:prstGeom>
        </p:spPr>
      </p:pic>
      <p:sp>
        <p:nvSpPr>
          <p:cNvPr id="3" name="TextBox 2"/>
          <p:cNvSpPr txBox="1"/>
          <p:nvPr/>
        </p:nvSpPr>
        <p:spPr>
          <a:xfrm>
            <a:off x="4867155" y="-4473615"/>
            <a:ext cx="4392677" cy="1569660"/>
          </a:xfrm>
          <a:prstGeom prst="rect">
            <a:avLst/>
          </a:prstGeom>
          <a:noFill/>
        </p:spPr>
        <p:txBody>
          <a:bodyPr wrap="none" rtlCol="0">
            <a:spAutoFit/>
          </a:bodyPr>
          <a:lstStyle/>
          <a:p>
            <a:r>
              <a:rPr lang="en-US" sz="2400" b="1" dirty="0" smtClean="0">
                <a:solidFill>
                  <a:srgbClr val="0070C0"/>
                </a:solidFill>
              </a:rPr>
              <a:t>BIBFRA.ME LITE: </a:t>
            </a:r>
          </a:p>
          <a:p>
            <a:r>
              <a:rPr lang="en-US" sz="2400" b="1" dirty="0" smtClean="0">
                <a:solidFill>
                  <a:srgbClr val="0070C0"/>
                </a:solidFill>
              </a:rPr>
              <a:t>Core Metadata Elements:</a:t>
            </a:r>
          </a:p>
          <a:p>
            <a:r>
              <a:rPr lang="en-US" sz="2400" b="1" dirty="0">
                <a:solidFill>
                  <a:srgbClr val="0070C0"/>
                </a:solidFill>
                <a:hlinkClick r:id="rId4"/>
              </a:rPr>
              <a:t>http://bibfra.me/view/lite</a:t>
            </a:r>
            <a:r>
              <a:rPr lang="en-US" sz="2400" b="1" dirty="0" smtClean="0">
                <a:solidFill>
                  <a:srgbClr val="0070C0"/>
                </a:solidFill>
                <a:hlinkClick r:id="rId4"/>
              </a:rPr>
              <a:t>/</a:t>
            </a:r>
            <a:endParaRPr lang="en-US" sz="2400" b="1" dirty="0" smtClean="0">
              <a:solidFill>
                <a:srgbClr val="0070C0"/>
              </a:solidFill>
            </a:endParaRPr>
          </a:p>
          <a:p>
            <a:endParaRPr lang="en-US" sz="2400" b="1" dirty="0">
              <a:solidFill>
                <a:srgbClr val="0070C0"/>
              </a:solidFill>
            </a:endParaRPr>
          </a:p>
        </p:txBody>
      </p:sp>
      <p:sp>
        <p:nvSpPr>
          <p:cNvPr id="4" name="TextBox 3"/>
          <p:cNvSpPr txBox="1"/>
          <p:nvPr/>
        </p:nvSpPr>
        <p:spPr>
          <a:xfrm>
            <a:off x="5408989" y="1315962"/>
            <a:ext cx="4489753" cy="461665"/>
          </a:xfrm>
          <a:prstGeom prst="rect">
            <a:avLst/>
          </a:prstGeom>
          <a:noFill/>
          <a:ln>
            <a:solidFill>
              <a:srgbClr val="00B050"/>
            </a:solidFill>
          </a:ln>
        </p:spPr>
        <p:txBody>
          <a:bodyPr wrap="square" rtlCol="0">
            <a:spAutoFit/>
          </a:bodyPr>
          <a:lstStyle/>
          <a:p>
            <a:r>
              <a:rPr lang="en-US" sz="2400" dirty="0" smtClean="0"/>
              <a:t>BIBFRA.ME Lite’s Vocabulary.</a:t>
            </a:r>
            <a:endParaRPr lang="en-US" sz="2400" dirty="0"/>
          </a:p>
        </p:txBody>
      </p:sp>
    </p:spTree>
    <p:extLst>
      <p:ext uri="{BB962C8B-B14F-4D97-AF65-F5344CB8AC3E}">
        <p14:creationId xmlns:p14="http://schemas.microsoft.com/office/powerpoint/2010/main" val="2214501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685800"/>
            <a:ext cx="3200400" cy="1434710"/>
          </a:xfrm>
        </p:spPr>
        <p:txBody>
          <a:bodyPr>
            <a:normAutofit/>
          </a:bodyPr>
          <a:lstStyle/>
          <a:p>
            <a:r>
              <a:rPr lang="en-US" dirty="0" smtClean="0"/>
              <a:t>What’s The riddle of the day?</a:t>
            </a:r>
            <a:endParaRPr lang="en-US" dirty="0"/>
          </a:p>
        </p:txBody>
      </p:sp>
      <p:sp>
        <p:nvSpPr>
          <p:cNvPr id="4" name="Text Placeholder 3"/>
          <p:cNvSpPr>
            <a:spLocks noGrp="1"/>
          </p:cNvSpPr>
          <p:nvPr>
            <p:ph type="body" sz="half" idx="2"/>
          </p:nvPr>
        </p:nvSpPr>
        <p:spPr>
          <a:xfrm>
            <a:off x="8420333" y="2423159"/>
            <a:ext cx="3567843" cy="3635441"/>
          </a:xfrm>
        </p:spPr>
        <p:txBody>
          <a:bodyPr>
            <a:normAutofit/>
          </a:bodyPr>
          <a:lstStyle/>
          <a:p>
            <a:endParaRPr lang="en-US" sz="3200" b="1" dirty="0" smtClean="0"/>
          </a:p>
          <a:p>
            <a:endParaRPr lang="en-US" sz="3200" b="1" dirty="0"/>
          </a:p>
          <a:p>
            <a:endParaRPr lang="en-US" sz="3200" b="1" dirty="0" smtClean="0"/>
          </a:p>
          <a:p>
            <a:endParaRPr lang="en-US" sz="3200" b="1" dirty="0"/>
          </a:p>
          <a:p>
            <a:r>
              <a:rPr lang="en-US" sz="3200" b="1" dirty="0"/>
              <a:t> </a:t>
            </a:r>
            <a:r>
              <a:rPr lang="en-US" sz="3200" b="1" dirty="0" smtClean="0"/>
              <a:t>“Semantic Web”</a:t>
            </a:r>
            <a:endParaRPr lang="en-US" sz="3200" b="1" dirty="0"/>
          </a:p>
        </p:txBody>
      </p:sp>
      <p:pic>
        <p:nvPicPr>
          <p:cNvPr id="7" name="Picture Placeholder 6" descr="Sphinx.jpg"/>
          <p:cNvPicPr>
            <a:picLocks noGrp="1" noChangeAspect="1"/>
          </p:cNvPicPr>
          <p:nvPr>
            <p:ph type="pic" idx="1"/>
          </p:nvPr>
        </p:nvPicPr>
        <p:blipFill>
          <a:blip r:embed="rId3"/>
          <a:srcRect l="4592" r="4592"/>
          <a:stretch>
            <a:fillRect/>
          </a:stretch>
        </p:blipFill>
        <p:spPr>
          <a:xfrm>
            <a:off x="8594723" y="2288524"/>
            <a:ext cx="3110233" cy="2568719"/>
          </a:xfrm>
        </p:spPr>
      </p:pic>
      <p:graphicFrame>
        <p:nvGraphicFramePr>
          <p:cNvPr id="5" name="Diagram 4"/>
          <p:cNvGraphicFramePr/>
          <p:nvPr>
            <p:extLst/>
          </p:nvPr>
        </p:nvGraphicFramePr>
        <p:xfrm>
          <a:off x="294681" y="641633"/>
          <a:ext cx="7876304" cy="5301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9413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linked data examples.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9351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2"/>
          </p:nvPr>
        </p:nvSpPr>
        <p:spPr/>
        <p:txBody>
          <a:bodyPr/>
          <a:lstStyle/>
          <a:p>
            <a:endParaRPr lang="en-US" dirty="0"/>
          </a:p>
          <a:p>
            <a:r>
              <a:rPr lang="en-US" dirty="0" smtClean="0"/>
              <a:t>Searched from </a:t>
            </a:r>
            <a:r>
              <a:rPr lang="en-US" dirty="0"/>
              <a:t>the main page: </a:t>
            </a:r>
            <a:r>
              <a:rPr lang="en-US" dirty="0">
                <a:hlinkClick r:id="rId3"/>
              </a:rPr>
              <a:t>http://bnb.data.bl.uk</a:t>
            </a:r>
            <a:r>
              <a:rPr lang="en-US" dirty="0" smtClean="0">
                <a:hlinkClick r:id="rId3"/>
              </a:rPr>
              <a:t>/</a:t>
            </a:r>
            <a:endParaRPr lang="en-US" dirty="0" smtClean="0"/>
          </a:p>
          <a:p>
            <a:endParaRPr lang="en-US" dirty="0"/>
          </a:p>
        </p:txBody>
      </p:sp>
      <p:pic>
        <p:nvPicPr>
          <p:cNvPr id="10" name="Content Placeholder 9"/>
          <p:cNvPicPr>
            <a:picLocks noGrp="1" noChangeAspect="1"/>
          </p:cNvPicPr>
          <p:nvPr>
            <p:ph sz="quarter" idx="4294967295"/>
          </p:nvPr>
        </p:nvPicPr>
        <p:blipFill>
          <a:blip r:embed="rId4"/>
          <a:stretch>
            <a:fillRect/>
          </a:stretch>
        </p:blipFill>
        <p:spPr>
          <a:xfrm>
            <a:off x="0" y="-44450"/>
            <a:ext cx="4876800" cy="6005513"/>
          </a:xfrm>
          <a:prstGeom prst="rect">
            <a:avLst/>
          </a:prstGeom>
        </p:spPr>
      </p:pic>
      <p:pic>
        <p:nvPicPr>
          <p:cNvPr id="7" name="Picture 6"/>
          <p:cNvPicPr>
            <a:picLocks noChangeAspect="1"/>
          </p:cNvPicPr>
          <p:nvPr/>
        </p:nvPicPr>
        <p:blipFill>
          <a:blip r:embed="rId5"/>
          <a:stretch>
            <a:fillRect/>
          </a:stretch>
        </p:blipFill>
        <p:spPr>
          <a:xfrm>
            <a:off x="8549640" y="229115"/>
            <a:ext cx="3518275" cy="2560972"/>
          </a:xfrm>
          <a:prstGeom prst="rect">
            <a:avLst/>
          </a:prstGeom>
        </p:spPr>
      </p:pic>
      <p:pic>
        <p:nvPicPr>
          <p:cNvPr id="5" name="Picture 4"/>
          <p:cNvPicPr>
            <a:picLocks noChangeAspect="1"/>
          </p:cNvPicPr>
          <p:nvPr/>
        </p:nvPicPr>
        <p:blipFill>
          <a:blip r:embed="rId6"/>
          <a:stretch>
            <a:fillRect/>
          </a:stretch>
        </p:blipFill>
        <p:spPr>
          <a:xfrm>
            <a:off x="8882960" y="3343646"/>
            <a:ext cx="2361127" cy="3124471"/>
          </a:xfrm>
          <a:prstGeom prst="rect">
            <a:avLst/>
          </a:prstGeom>
        </p:spPr>
      </p:pic>
      <p:sp>
        <p:nvSpPr>
          <p:cNvPr id="4" name="TextBox 3"/>
          <p:cNvSpPr txBox="1"/>
          <p:nvPr/>
        </p:nvSpPr>
        <p:spPr>
          <a:xfrm>
            <a:off x="5259138" y="2534800"/>
            <a:ext cx="2794868" cy="646331"/>
          </a:xfrm>
          <a:prstGeom prst="rect">
            <a:avLst/>
          </a:prstGeom>
          <a:noFill/>
          <a:ln>
            <a:solidFill>
              <a:schemeClr val="accent1"/>
            </a:solidFill>
          </a:ln>
        </p:spPr>
        <p:txBody>
          <a:bodyPr wrap="none" rtlCol="0">
            <a:spAutoFit/>
          </a:bodyPr>
          <a:lstStyle/>
          <a:p>
            <a:r>
              <a:rPr lang="en-US" dirty="0" smtClean="0"/>
              <a:t>*See the SPARQL  query </a:t>
            </a:r>
          </a:p>
          <a:p>
            <a:r>
              <a:rPr lang="en-US" dirty="0" smtClean="0"/>
              <a:t>in this slide’s note.</a:t>
            </a:r>
            <a:endParaRPr lang="en-US" dirty="0"/>
          </a:p>
        </p:txBody>
      </p:sp>
      <p:sp>
        <p:nvSpPr>
          <p:cNvPr id="9" name="TextBox 8"/>
          <p:cNvSpPr txBox="1"/>
          <p:nvPr/>
        </p:nvSpPr>
        <p:spPr>
          <a:xfrm>
            <a:off x="69112" y="6134985"/>
            <a:ext cx="7852021" cy="923330"/>
          </a:xfrm>
          <a:prstGeom prst="rect">
            <a:avLst/>
          </a:prstGeom>
          <a:noFill/>
        </p:spPr>
        <p:txBody>
          <a:bodyPr wrap="none" rtlCol="0">
            <a:spAutoFit/>
          </a:bodyPr>
          <a:lstStyle/>
          <a:p>
            <a:r>
              <a:rPr lang="en-US" dirty="0" smtClean="0"/>
              <a:t>Source: </a:t>
            </a:r>
            <a:r>
              <a:rPr lang="en-US" i="1" dirty="0" smtClean="0"/>
              <a:t>British National Bibliography</a:t>
            </a:r>
            <a:r>
              <a:rPr lang="en-US" dirty="0" smtClean="0"/>
              <a:t>.  </a:t>
            </a:r>
          </a:p>
          <a:p>
            <a:r>
              <a:rPr lang="en-US" dirty="0" smtClean="0"/>
              <a:t>Title: Description of Egypt</a:t>
            </a:r>
            <a:r>
              <a:rPr lang="en-US" dirty="0"/>
              <a:t>: </a:t>
            </a:r>
            <a:r>
              <a:rPr lang="en-US" dirty="0">
                <a:hlinkClick r:id="rId7"/>
              </a:rPr>
              <a:t>http://</a:t>
            </a:r>
            <a:r>
              <a:rPr lang="en-US" dirty="0" smtClean="0">
                <a:hlinkClick r:id="rId7"/>
              </a:rPr>
              <a:t>bnb.data.bl.uk/id/resource/007491557</a:t>
            </a:r>
            <a:endParaRPr lang="en-US" dirty="0" smtClean="0"/>
          </a:p>
          <a:p>
            <a:endParaRPr lang="en-US" dirty="0"/>
          </a:p>
        </p:txBody>
      </p:sp>
    </p:spTree>
    <p:extLst>
      <p:ext uri="{BB962C8B-B14F-4D97-AF65-F5344CB8AC3E}">
        <p14:creationId xmlns:p14="http://schemas.microsoft.com/office/powerpoint/2010/main" val="406103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7" y="484632"/>
            <a:ext cx="10749619" cy="1609344"/>
          </a:xfrm>
        </p:spPr>
        <p:txBody>
          <a:bodyPr>
            <a:normAutofit/>
          </a:bodyPr>
          <a:lstStyle/>
          <a:p>
            <a:pPr algn="ctr"/>
            <a:r>
              <a:rPr lang="en-US" sz="3100" b="1" dirty="0" smtClean="0">
                <a:solidFill>
                  <a:srgbClr val="7030A0"/>
                </a:solidFill>
              </a:rPr>
              <a:t>Description of Egypt.</a:t>
            </a:r>
            <a:br>
              <a:rPr lang="en-US" sz="3100" b="1" dirty="0" smtClean="0">
                <a:solidFill>
                  <a:srgbClr val="7030A0"/>
                </a:solidFill>
              </a:rPr>
            </a:br>
            <a:r>
              <a:rPr lang="en-US" sz="3100" b="1" dirty="0" smtClean="0"/>
              <a:t>A partial RDF Turtle codes showing multiple metadata sources in the prefixes highlighted (in purple) below</a:t>
            </a:r>
            <a:r>
              <a:rPr lang="en-US" sz="3100" dirty="0" smtClean="0"/>
              <a:t>: </a:t>
            </a:r>
            <a:endParaRPr lang="en-US" dirty="0"/>
          </a:p>
        </p:txBody>
      </p:sp>
      <p:sp>
        <p:nvSpPr>
          <p:cNvPr id="3" name="Content Placeholder 2"/>
          <p:cNvSpPr>
            <a:spLocks noGrp="1"/>
          </p:cNvSpPr>
          <p:nvPr>
            <p:ph sz="half" idx="4294967295"/>
          </p:nvPr>
        </p:nvSpPr>
        <p:spPr>
          <a:xfrm>
            <a:off x="1069847" y="1904852"/>
            <a:ext cx="9831388" cy="5008563"/>
          </a:xfrm>
        </p:spPr>
        <p:txBody>
          <a:bodyPr>
            <a:normAutofit/>
          </a:bodyPr>
          <a:lstStyle/>
          <a:p>
            <a:pPr marL="0" indent="0">
              <a:buNone/>
            </a:pPr>
            <a:r>
              <a:rPr lang="en-US" dirty="0"/>
              <a:t> </a:t>
            </a:r>
          </a:p>
          <a:p>
            <a:pPr marL="0" indent="0">
              <a:buNone/>
            </a:pPr>
            <a:r>
              <a:rPr lang="en-US" dirty="0"/>
              <a:t>@prefix </a:t>
            </a:r>
            <a:r>
              <a:rPr lang="en-US" b="1" dirty="0">
                <a:solidFill>
                  <a:srgbClr val="7030A0"/>
                </a:solidFill>
              </a:rPr>
              <a:t>rdf:</a:t>
            </a:r>
            <a:r>
              <a:rPr lang="en-US" dirty="0">
                <a:solidFill>
                  <a:srgbClr val="7030A0"/>
                </a:solidFill>
              </a:rPr>
              <a:t> </a:t>
            </a:r>
            <a:r>
              <a:rPr lang="en-US" dirty="0"/>
              <a:t>&lt;http://www.w3.org/1999/02/22-rdf-syntax-ns#&gt; .</a:t>
            </a:r>
          </a:p>
          <a:p>
            <a:pPr marL="0" indent="0">
              <a:buNone/>
            </a:pPr>
            <a:r>
              <a:rPr lang="en-US" dirty="0"/>
              <a:t>@prefix </a:t>
            </a:r>
            <a:r>
              <a:rPr lang="en-US" b="1" dirty="0">
                <a:solidFill>
                  <a:srgbClr val="7030A0"/>
                </a:solidFill>
              </a:rPr>
              <a:t>elements:</a:t>
            </a:r>
            <a:r>
              <a:rPr lang="en-US" dirty="0"/>
              <a:t> &lt;http://iflastandards.info/ns/isbd/elements/&gt; .</a:t>
            </a:r>
          </a:p>
          <a:p>
            <a:pPr marL="0" indent="0">
              <a:buNone/>
            </a:pPr>
            <a:r>
              <a:rPr lang="en-US" dirty="0"/>
              <a:t>@prefix </a:t>
            </a:r>
            <a:r>
              <a:rPr lang="en-US" b="1" dirty="0">
                <a:solidFill>
                  <a:srgbClr val="7030A0"/>
                </a:solidFill>
              </a:rPr>
              <a:t>dct:</a:t>
            </a:r>
            <a:r>
              <a:rPr lang="en-US" dirty="0">
                <a:solidFill>
                  <a:srgbClr val="7030A0"/>
                </a:solidFill>
              </a:rPr>
              <a:t> </a:t>
            </a:r>
            <a:r>
              <a:rPr lang="en-US" dirty="0"/>
              <a:t>&lt;http://purl.org/dc/terms/&gt; .</a:t>
            </a:r>
          </a:p>
          <a:p>
            <a:pPr marL="0" indent="0">
              <a:buNone/>
            </a:pPr>
            <a:r>
              <a:rPr lang="en-US" dirty="0"/>
              <a:t>@prefix </a:t>
            </a:r>
            <a:r>
              <a:rPr lang="en-US" b="1" dirty="0">
                <a:solidFill>
                  <a:srgbClr val="7030A0"/>
                </a:solidFill>
              </a:rPr>
              <a:t>rdfs:</a:t>
            </a:r>
            <a:r>
              <a:rPr lang="en-US" dirty="0"/>
              <a:t> &lt;http://www.w3.org/2000/01/rdf-schema#&gt; .</a:t>
            </a:r>
          </a:p>
          <a:p>
            <a:pPr marL="0" indent="0">
              <a:buNone/>
            </a:pPr>
            <a:r>
              <a:rPr lang="en-US" dirty="0"/>
              <a:t>@prefix </a:t>
            </a:r>
            <a:r>
              <a:rPr lang="en-US" b="1" dirty="0">
                <a:solidFill>
                  <a:srgbClr val="7030A0"/>
                </a:solidFill>
              </a:rPr>
              <a:t>blterms: </a:t>
            </a:r>
            <a:r>
              <a:rPr lang="en-US" dirty="0"/>
              <a:t>&lt;http://www.bl.uk/schemas/bibliographic/blterms#&gt; .</a:t>
            </a:r>
          </a:p>
          <a:p>
            <a:pPr marL="0" indent="0">
              <a:buNone/>
            </a:pPr>
            <a:r>
              <a:rPr lang="en-US" dirty="0"/>
              <a:t>@prefix </a:t>
            </a:r>
            <a:r>
              <a:rPr lang="en-US" b="1" dirty="0">
                <a:solidFill>
                  <a:srgbClr val="7030A0"/>
                </a:solidFill>
              </a:rPr>
              <a:t>bibo</a:t>
            </a:r>
            <a:r>
              <a:rPr lang="en-US" dirty="0"/>
              <a:t>: &lt;http://purl.org/ontology/bibo/&gt; .</a:t>
            </a:r>
          </a:p>
          <a:p>
            <a:pPr marL="0" indent="0">
              <a:buNone/>
            </a:pPr>
            <a:r>
              <a:rPr lang="en-US" dirty="0"/>
              <a:t>@prefix </a:t>
            </a:r>
            <a:r>
              <a:rPr lang="en-US" b="1" dirty="0">
                <a:solidFill>
                  <a:srgbClr val="7030A0"/>
                </a:solidFill>
              </a:rPr>
              <a:t>owl</a:t>
            </a:r>
            <a:r>
              <a:rPr lang="en-US" b="1" dirty="0"/>
              <a:t>:</a:t>
            </a:r>
            <a:r>
              <a:rPr lang="en-US" dirty="0"/>
              <a:t> &lt;http://www.w3.org/2002/07/owl#&gt; .</a:t>
            </a:r>
          </a:p>
          <a:p>
            <a:pPr marL="0" indent="0">
              <a:buNone/>
            </a:pPr>
            <a:r>
              <a:rPr lang="en-US" dirty="0"/>
              <a:t>@prefix </a:t>
            </a:r>
            <a:r>
              <a:rPr lang="en-US" b="1" dirty="0">
                <a:solidFill>
                  <a:srgbClr val="7030A0"/>
                </a:solidFill>
              </a:rPr>
              <a:t>foaf</a:t>
            </a:r>
            <a:r>
              <a:rPr lang="en-US" b="1" dirty="0"/>
              <a:t>:</a:t>
            </a:r>
            <a:r>
              <a:rPr lang="en-US" dirty="0"/>
              <a:t> &lt;http://xmlns.com/foaf/0.1/&gt; .</a:t>
            </a:r>
          </a:p>
          <a:p>
            <a:pPr marL="0" indent="0">
              <a:buNone/>
            </a:pPr>
            <a:r>
              <a:rPr lang="en-US" dirty="0"/>
              <a:t>@prefix </a:t>
            </a:r>
            <a:r>
              <a:rPr lang="en-US" b="1" dirty="0">
                <a:solidFill>
                  <a:srgbClr val="7030A0"/>
                </a:solidFill>
              </a:rPr>
              <a:t>linked-data</a:t>
            </a:r>
            <a:r>
              <a:rPr lang="en-US" dirty="0"/>
              <a:t>: &lt;http://purl.org/linked-data/api/vocab#&gt; .</a:t>
            </a:r>
          </a:p>
          <a:p>
            <a:pPr marL="0" indent="0">
              <a:buNone/>
            </a:pPr>
            <a:r>
              <a:rPr lang="en-US" dirty="0"/>
              <a:t>@prefix </a:t>
            </a:r>
            <a:r>
              <a:rPr lang="en-US" b="1" dirty="0">
                <a:solidFill>
                  <a:srgbClr val="7030A0"/>
                </a:solidFill>
              </a:rPr>
              <a:t>void:</a:t>
            </a:r>
            <a:r>
              <a:rPr lang="en-US" dirty="0"/>
              <a:t> &lt;http://rdfs.org/ns/void#&gt; </a:t>
            </a:r>
            <a:r>
              <a:rPr lang="en-US" dirty="0" smtClean="0"/>
              <a: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62040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3"/>
          <a:stretch>
            <a:fillRect/>
          </a:stretch>
        </p:blipFill>
        <p:spPr>
          <a:xfrm>
            <a:off x="32668" y="1773475"/>
            <a:ext cx="12168124" cy="4249956"/>
          </a:xfrm>
          <a:prstGeom prst="rect">
            <a:avLst/>
          </a:prstGeom>
        </p:spPr>
      </p:pic>
      <p:sp>
        <p:nvSpPr>
          <p:cNvPr id="8" name="Rectangle 1"/>
          <p:cNvSpPr>
            <a:spLocks noChangeArrowheads="1"/>
          </p:cNvSpPr>
          <p:nvPr/>
        </p:nvSpPr>
        <p:spPr bwMode="auto">
          <a:xfrm>
            <a:off x="0" y="1235854"/>
            <a:ext cx="738214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Arial Unicode MS" panose="020B0604020202020204" pitchFamily="34" charset="-128"/>
              </a:rPr>
              <a:t>&lt;http://bnb.data.bl.uk/id/resource/007491557&gt; elements:P1042 "Previous ed: 1994."@en ;</a:t>
            </a:r>
            <a:r>
              <a:rPr kumimoji="0" lang="en-US" altLang="en-US" sz="1400" b="0" i="0" u="none" strike="noStrike" cap="none" normalizeH="0" baseline="0" dirty="0" smtClean="0">
                <a:ln>
                  <a:noFill/>
                </a:ln>
                <a:solidFill>
                  <a:schemeClr val="tx1"/>
                </a:solidFill>
                <a:effectLst/>
              </a:rPr>
              <a:t> </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10" name="Line Callout 1 9"/>
          <p:cNvSpPr/>
          <p:nvPr/>
        </p:nvSpPr>
        <p:spPr>
          <a:xfrm>
            <a:off x="8558590" y="2893182"/>
            <a:ext cx="914400" cy="612648"/>
          </a:xfrm>
          <a:prstGeom prst="borderCallout1">
            <a:avLst>
              <a:gd name="adj1" fmla="val 44021"/>
              <a:gd name="adj2" fmla="val -2513"/>
              <a:gd name="adj3" fmla="val 78543"/>
              <a:gd name="adj4" fmla="val -721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Literal</a:t>
            </a:r>
            <a:endParaRPr lang="en-US" dirty="0"/>
          </a:p>
        </p:txBody>
      </p:sp>
      <p:sp>
        <p:nvSpPr>
          <p:cNvPr id="11" name="TextBox 10"/>
          <p:cNvSpPr txBox="1"/>
          <p:nvPr/>
        </p:nvSpPr>
        <p:spPr>
          <a:xfrm>
            <a:off x="5056980" y="6023431"/>
            <a:ext cx="6271589" cy="923330"/>
          </a:xfrm>
          <a:prstGeom prst="rect">
            <a:avLst/>
          </a:prstGeom>
          <a:noFill/>
        </p:spPr>
        <p:txBody>
          <a:bodyPr wrap="none" rtlCol="0">
            <a:spAutoFit/>
          </a:bodyPr>
          <a:lstStyle/>
          <a:p>
            <a:r>
              <a:rPr lang="en-US" dirty="0" smtClean="0"/>
              <a:t>BL’s own </a:t>
            </a:r>
            <a:r>
              <a:rPr lang="en-US" dirty="0"/>
              <a:t>triple stores’ data: </a:t>
            </a:r>
            <a:endParaRPr lang="en-US" dirty="0" smtClean="0"/>
          </a:p>
          <a:p>
            <a:r>
              <a:rPr lang="en-US" dirty="0" smtClean="0">
                <a:hlinkClick r:id="rId4"/>
              </a:rPr>
              <a:t>http</a:t>
            </a:r>
            <a:r>
              <a:rPr lang="en-US" dirty="0">
                <a:hlinkClick r:id="rId4"/>
              </a:rPr>
              <a:t>://</a:t>
            </a:r>
            <a:r>
              <a:rPr lang="en-US" dirty="0" smtClean="0">
                <a:hlinkClick r:id="rId4"/>
              </a:rPr>
              <a:t>bnb.data.bl.uk/doc/concept/lcsh/EgyptAntiquities</a:t>
            </a:r>
            <a:endParaRPr lang="en-US" dirty="0" smtClean="0"/>
          </a:p>
          <a:p>
            <a:endParaRPr lang="en-US" dirty="0"/>
          </a:p>
        </p:txBody>
      </p:sp>
      <p:cxnSp>
        <p:nvCxnSpPr>
          <p:cNvPr id="19" name="Curved Connector 18"/>
          <p:cNvCxnSpPr/>
          <p:nvPr/>
        </p:nvCxnSpPr>
        <p:spPr>
          <a:xfrm>
            <a:off x="6492724" y="4896152"/>
            <a:ext cx="2181981" cy="1357123"/>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098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0058400" cy="1609344"/>
          </a:xfrm>
        </p:spPr>
        <p:txBody>
          <a:bodyPr/>
          <a:lstStyle/>
          <a:p>
            <a:r>
              <a:rPr lang="en-US" dirty="0" smtClean="0"/>
              <a:t>Linked data in OCLC’s Wolrdcat.org</a:t>
            </a:r>
            <a:endParaRPr lang="en-US" dirty="0"/>
          </a:p>
        </p:txBody>
      </p:sp>
      <p:pic>
        <p:nvPicPr>
          <p:cNvPr id="4" name="Content Placeholder 3"/>
          <p:cNvPicPr>
            <a:picLocks noGrp="1" noChangeAspect="1"/>
          </p:cNvPicPr>
          <p:nvPr>
            <p:ph idx="1"/>
          </p:nvPr>
        </p:nvPicPr>
        <p:blipFill>
          <a:blip r:embed="rId3"/>
          <a:stretch>
            <a:fillRect/>
          </a:stretch>
        </p:blipFill>
        <p:spPr>
          <a:xfrm>
            <a:off x="1069975" y="1216441"/>
            <a:ext cx="10058400" cy="4839455"/>
          </a:xfrm>
          <a:prstGeom prst="rect">
            <a:avLst/>
          </a:prstGeom>
        </p:spPr>
      </p:pic>
      <p:sp>
        <p:nvSpPr>
          <p:cNvPr id="5" name="TextBox 4"/>
          <p:cNvSpPr txBox="1"/>
          <p:nvPr/>
        </p:nvSpPr>
        <p:spPr>
          <a:xfrm>
            <a:off x="2663455" y="5992101"/>
            <a:ext cx="4566058" cy="646331"/>
          </a:xfrm>
          <a:prstGeom prst="rect">
            <a:avLst/>
          </a:prstGeom>
          <a:noFill/>
        </p:spPr>
        <p:txBody>
          <a:bodyPr wrap="none" rtlCol="0">
            <a:spAutoFit/>
          </a:bodyPr>
          <a:lstStyle/>
          <a:p>
            <a:r>
              <a:rPr lang="en-US" dirty="0" smtClean="0">
                <a:hlinkClick r:id="rId4"/>
              </a:rPr>
              <a:t>http</a:t>
            </a:r>
            <a:r>
              <a:rPr lang="en-US" dirty="0">
                <a:hlinkClick r:id="rId4"/>
              </a:rPr>
              <a:t>://</a:t>
            </a:r>
            <a:r>
              <a:rPr lang="en-US" dirty="0" smtClean="0">
                <a:hlinkClick r:id="rId4"/>
              </a:rPr>
              <a:t>www.worldcat.org/oclc/19607968</a:t>
            </a:r>
            <a:endParaRPr lang="en-US" dirty="0" smtClean="0"/>
          </a:p>
          <a:p>
            <a:endParaRPr lang="en-US" dirty="0"/>
          </a:p>
        </p:txBody>
      </p:sp>
    </p:spTree>
    <p:extLst>
      <p:ext uri="{BB962C8B-B14F-4D97-AF65-F5344CB8AC3E}">
        <p14:creationId xmlns:p14="http://schemas.microsoft.com/office/powerpoint/2010/main" val="3446918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878" y="197553"/>
            <a:ext cx="10410229" cy="1609344"/>
          </a:xfrm>
        </p:spPr>
        <p:txBody>
          <a:bodyPr>
            <a:normAutofit/>
          </a:bodyPr>
          <a:lstStyle/>
          <a:p>
            <a:r>
              <a:rPr lang="en-US" b="1" dirty="0" smtClean="0"/>
              <a:t>‘</a:t>
            </a:r>
            <a:r>
              <a:rPr lang="vi-VN" sz="4400" b="1" dirty="0" smtClean="0"/>
              <a:t>Les misérables</a:t>
            </a:r>
            <a:r>
              <a:rPr lang="en-US" sz="4400" b="1" dirty="0" smtClean="0"/>
              <a:t>’ as Linked data.</a:t>
            </a:r>
            <a:r>
              <a:rPr lang="en-US" b="1" dirty="0"/>
              <a:t/>
            </a:r>
            <a:br>
              <a:rPr lang="en-US" b="1" dirty="0"/>
            </a:br>
            <a:endParaRPr lang="en-US" dirty="0"/>
          </a:p>
        </p:txBody>
      </p:sp>
      <p:pic>
        <p:nvPicPr>
          <p:cNvPr id="4" name="Content Placeholder 3"/>
          <p:cNvPicPr>
            <a:picLocks noGrp="1" noChangeAspect="1"/>
          </p:cNvPicPr>
          <p:nvPr>
            <p:ph idx="1"/>
          </p:nvPr>
        </p:nvPicPr>
        <p:blipFill>
          <a:blip r:embed="rId3"/>
          <a:stretch>
            <a:fillRect/>
          </a:stretch>
        </p:blipFill>
        <p:spPr>
          <a:xfrm>
            <a:off x="972879" y="1451048"/>
            <a:ext cx="8408663" cy="5345073"/>
          </a:xfrm>
          <a:prstGeom prst="rect">
            <a:avLst/>
          </a:prstGeom>
        </p:spPr>
      </p:pic>
    </p:spTree>
    <p:extLst>
      <p:ext uri="{BB962C8B-B14F-4D97-AF65-F5344CB8AC3E}">
        <p14:creationId xmlns:p14="http://schemas.microsoft.com/office/powerpoint/2010/main" val="197047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dirty="0" smtClean="0"/>
              <a:t>Data visualization &amp; </a:t>
            </a:r>
            <a:br>
              <a:rPr lang="en-US" sz="4400" dirty="0" smtClean="0"/>
            </a:br>
            <a:r>
              <a:rPr lang="en-US" sz="4400" dirty="0" smtClean="0"/>
              <a:t>other New possibilities </a:t>
            </a:r>
            <a:br>
              <a:rPr lang="en-US" sz="4400" dirty="0" smtClean="0"/>
            </a:br>
            <a:r>
              <a:rPr lang="en-US" sz="4400" dirty="0" smtClean="0"/>
              <a:t>for libraries with linked data.</a:t>
            </a:r>
            <a:endParaRPr lang="en-US" sz="44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6364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351692" y="253219"/>
            <a:ext cx="7202660" cy="6083173"/>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7033847" y="1359657"/>
            <a:ext cx="4862732" cy="3868665"/>
          </a:xfrm>
          <a:prstGeom prst="rect">
            <a:avLst/>
          </a:prstGeom>
          <a:noFill/>
          <a:ln w="9525">
            <a:noFill/>
            <a:miter lim="800000"/>
            <a:headEnd/>
            <a:tailEnd/>
          </a:ln>
        </p:spPr>
      </p:pic>
    </p:spTree>
    <p:extLst>
      <p:ext uri="{BB962C8B-B14F-4D97-AF65-F5344CB8AC3E}">
        <p14:creationId xmlns:p14="http://schemas.microsoft.com/office/powerpoint/2010/main" val="6326813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235569" y="0"/>
            <a:ext cx="6074240" cy="6349092"/>
          </a:xfrm>
          <a:prstGeom prst="rect">
            <a:avLst/>
          </a:prstGeom>
          <a:noFill/>
          <a:ln w="9525">
            <a:noFill/>
            <a:miter lim="800000"/>
            <a:headEnd/>
            <a:tailEnd/>
          </a:ln>
        </p:spPr>
      </p:pic>
      <p:sp>
        <p:nvSpPr>
          <p:cNvPr id="3" name="Rectangle 2"/>
          <p:cNvSpPr/>
          <p:nvPr/>
        </p:nvSpPr>
        <p:spPr>
          <a:xfrm>
            <a:off x="1659988" y="6211669"/>
            <a:ext cx="9678572" cy="646331"/>
          </a:xfrm>
          <a:prstGeom prst="rect">
            <a:avLst/>
          </a:prstGeom>
        </p:spPr>
        <p:txBody>
          <a:bodyPr wrap="square">
            <a:spAutoFit/>
          </a:bodyPr>
          <a:lstStyle/>
          <a:p>
            <a:r>
              <a:rPr lang="en-US" dirty="0" smtClean="0">
                <a:hlinkClick r:id="rId4"/>
              </a:rPr>
              <a:t>http://civilwaronthewesternborder.org/content/sara-robinson-my-dear-martha</a:t>
            </a:r>
            <a:endParaRPr lang="en-US" dirty="0" smtClean="0"/>
          </a:p>
          <a:p>
            <a:endParaRPr lang="en-US" dirty="0"/>
          </a:p>
        </p:txBody>
      </p:sp>
    </p:spTree>
    <p:extLst>
      <p:ext uri="{BB962C8B-B14F-4D97-AF65-F5344CB8AC3E}">
        <p14:creationId xmlns:p14="http://schemas.microsoft.com/office/powerpoint/2010/main" val="780559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66" y="293395"/>
            <a:ext cx="10058400" cy="1609344"/>
          </a:xfrm>
        </p:spPr>
        <p:txBody>
          <a:bodyPr/>
          <a:lstStyle/>
          <a:p>
            <a:r>
              <a:rPr lang="en-US" dirty="0" smtClean="0"/>
              <a:t>Viewshare: </a:t>
            </a:r>
            <a:br>
              <a:rPr lang="en-US" dirty="0" smtClean="0"/>
            </a:br>
            <a:r>
              <a:rPr lang="en-US" sz="3200" dirty="0" smtClean="0"/>
              <a:t>Fulton Street Trade Cards collection</a:t>
            </a:r>
            <a:endParaRPr lang="en-US" sz="3200" dirty="0"/>
          </a:p>
        </p:txBody>
      </p:sp>
      <p:pic>
        <p:nvPicPr>
          <p:cNvPr id="4" name="Content Placeholder 3"/>
          <p:cNvPicPr>
            <a:picLocks noGrp="1" noChangeAspect="1"/>
          </p:cNvPicPr>
          <p:nvPr>
            <p:ph idx="1"/>
          </p:nvPr>
        </p:nvPicPr>
        <p:blipFill>
          <a:blip r:embed="rId3"/>
          <a:stretch>
            <a:fillRect/>
          </a:stretch>
        </p:blipFill>
        <p:spPr>
          <a:xfrm>
            <a:off x="2241279" y="2120900"/>
            <a:ext cx="7715792" cy="4051300"/>
          </a:xfrm>
          <a:prstGeom prst="rect">
            <a:avLst/>
          </a:prstGeom>
        </p:spPr>
      </p:pic>
      <p:pic>
        <p:nvPicPr>
          <p:cNvPr id="5" name="Picture 4"/>
          <p:cNvPicPr>
            <a:picLocks noChangeAspect="1"/>
          </p:cNvPicPr>
          <p:nvPr/>
        </p:nvPicPr>
        <p:blipFill>
          <a:blip r:embed="rId4"/>
          <a:stretch>
            <a:fillRect/>
          </a:stretch>
        </p:blipFill>
        <p:spPr>
          <a:xfrm>
            <a:off x="297320" y="1838320"/>
            <a:ext cx="5008643" cy="2337701"/>
          </a:xfrm>
          <a:prstGeom prst="rect">
            <a:avLst/>
          </a:prstGeom>
        </p:spPr>
      </p:pic>
      <p:pic>
        <p:nvPicPr>
          <p:cNvPr id="6" name="Picture 5"/>
          <p:cNvPicPr>
            <a:picLocks noChangeAspect="1"/>
          </p:cNvPicPr>
          <p:nvPr/>
        </p:nvPicPr>
        <p:blipFill>
          <a:blip r:embed="rId5"/>
          <a:stretch>
            <a:fillRect/>
          </a:stretch>
        </p:blipFill>
        <p:spPr>
          <a:xfrm>
            <a:off x="850971" y="4276938"/>
            <a:ext cx="2551539" cy="2505541"/>
          </a:xfrm>
          <a:prstGeom prst="rect">
            <a:avLst/>
          </a:prstGeom>
        </p:spPr>
      </p:pic>
      <p:pic>
        <p:nvPicPr>
          <p:cNvPr id="7" name="Picture 6"/>
          <p:cNvPicPr>
            <a:picLocks noChangeAspect="1"/>
          </p:cNvPicPr>
          <p:nvPr/>
        </p:nvPicPr>
        <p:blipFill>
          <a:blip r:embed="rId6"/>
          <a:stretch>
            <a:fillRect/>
          </a:stretch>
        </p:blipFill>
        <p:spPr>
          <a:xfrm>
            <a:off x="6434459" y="159982"/>
            <a:ext cx="5690710" cy="3672297"/>
          </a:xfrm>
          <a:prstGeom prst="rect">
            <a:avLst/>
          </a:prstGeom>
        </p:spPr>
      </p:pic>
    </p:spTree>
    <p:extLst>
      <p:ext uri="{BB962C8B-B14F-4D97-AF65-F5344CB8AC3E}">
        <p14:creationId xmlns:p14="http://schemas.microsoft.com/office/powerpoint/2010/main" val="4110819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URI gets document which a parse"/>
          <p:cNvPicPr>
            <a:picLocks noChangeAspect="1" noChangeArrowheads="1"/>
          </p:cNvPicPr>
          <p:nvPr/>
        </p:nvPicPr>
        <p:blipFill>
          <a:blip r:embed="rId3"/>
          <a:srcRect/>
          <a:stretch>
            <a:fillRect/>
          </a:stretch>
        </p:blipFill>
        <p:spPr bwMode="auto">
          <a:xfrm>
            <a:off x="297320" y="258545"/>
            <a:ext cx="3841997" cy="4102212"/>
          </a:xfrm>
          <a:prstGeom prst="rect">
            <a:avLst/>
          </a:prstGeom>
          <a:noFill/>
        </p:spPr>
      </p:pic>
      <p:sp>
        <p:nvSpPr>
          <p:cNvPr id="7" name="TextBox 6"/>
          <p:cNvSpPr txBox="1"/>
          <p:nvPr/>
        </p:nvSpPr>
        <p:spPr>
          <a:xfrm>
            <a:off x="239428" y="4617482"/>
            <a:ext cx="4055662" cy="369332"/>
          </a:xfrm>
          <a:prstGeom prst="rect">
            <a:avLst/>
          </a:prstGeom>
          <a:noFill/>
        </p:spPr>
        <p:txBody>
          <a:bodyPr wrap="none" rtlCol="0">
            <a:spAutoFit/>
          </a:bodyPr>
          <a:lstStyle/>
          <a:p>
            <a:r>
              <a:rPr lang="en-US" dirty="0" smtClean="0"/>
              <a:t>Berners-Lee’s Semantic Web (1998)</a:t>
            </a:r>
            <a:endParaRPr lang="en-US" dirty="0"/>
          </a:p>
        </p:txBody>
      </p:sp>
      <p:pic>
        <p:nvPicPr>
          <p:cNvPr id="3" name="Picture 2"/>
          <p:cNvPicPr>
            <a:picLocks noChangeAspect="1"/>
          </p:cNvPicPr>
          <p:nvPr/>
        </p:nvPicPr>
        <p:blipFill>
          <a:blip r:embed="rId4"/>
          <a:stretch>
            <a:fillRect/>
          </a:stretch>
        </p:blipFill>
        <p:spPr>
          <a:xfrm>
            <a:off x="5447131" y="-183634"/>
            <a:ext cx="5434958" cy="696092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1501" y="45122"/>
            <a:ext cx="6176408" cy="811308"/>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stretch>
            <a:fillRect/>
          </a:stretch>
        </p:blipFill>
        <p:spPr>
          <a:xfrm>
            <a:off x="1626344" y="685800"/>
            <a:ext cx="5135662" cy="5019675"/>
          </a:xfrm>
          <a:prstGeom prst="rect">
            <a:avLst/>
          </a:prstGeom>
        </p:spPr>
      </p:pic>
      <p:pic>
        <p:nvPicPr>
          <p:cNvPr id="7" name="Picture 6"/>
          <p:cNvPicPr>
            <a:picLocks noChangeAspect="1"/>
          </p:cNvPicPr>
          <p:nvPr/>
        </p:nvPicPr>
        <p:blipFill>
          <a:blip r:embed="rId5"/>
          <a:stretch>
            <a:fillRect/>
          </a:stretch>
        </p:blipFill>
        <p:spPr>
          <a:xfrm>
            <a:off x="8435383" y="539476"/>
            <a:ext cx="3517737" cy="5267616"/>
          </a:xfrm>
          <a:prstGeom prst="rect">
            <a:avLst/>
          </a:prstGeom>
        </p:spPr>
      </p:pic>
    </p:spTree>
    <p:extLst>
      <p:ext uri="{BB962C8B-B14F-4D97-AF65-F5344CB8AC3E}">
        <p14:creationId xmlns:p14="http://schemas.microsoft.com/office/powerpoint/2010/main" val="47431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640" y="685799"/>
            <a:ext cx="3200400" cy="2629601"/>
          </a:xfrm>
        </p:spPr>
        <p:txBody>
          <a:bodyPr>
            <a:normAutofit/>
          </a:bodyPr>
          <a:lstStyle/>
          <a:p>
            <a:r>
              <a:rPr lang="en-US" dirty="0" smtClean="0"/>
              <a:t>Cornell University Library</a:t>
            </a:r>
            <a:br>
              <a:rPr lang="en-US" dirty="0" smtClean="0"/>
            </a:br>
            <a:r>
              <a:rPr lang="en-US" dirty="0" smtClean="0"/>
              <a:t/>
            </a:r>
            <a:br>
              <a:rPr lang="en-US" dirty="0" smtClean="0"/>
            </a:br>
            <a:r>
              <a:rPr lang="en-US" dirty="0" smtClean="0"/>
              <a:t>‘</a:t>
            </a:r>
            <a:r>
              <a:rPr lang="en-US" dirty="0" smtClean="0">
                <a:solidFill>
                  <a:srgbClr val="7030A0"/>
                </a:solidFill>
              </a:rPr>
              <a:t>Siam mapped’</a:t>
            </a:r>
            <a:endParaRPr lang="en-US" dirty="0">
              <a:solidFill>
                <a:srgbClr val="7030A0"/>
              </a:solidFill>
            </a:endParaRPr>
          </a:p>
        </p:txBody>
      </p:sp>
      <p:sp>
        <p:nvSpPr>
          <p:cNvPr id="3" name="Content Placeholder 2"/>
          <p:cNvSpPr>
            <a:spLocks noGrp="1"/>
          </p:cNvSpPr>
          <p:nvPr>
            <p:ph idx="1"/>
          </p:nvPr>
        </p:nvSpPr>
        <p:spPr/>
        <p:txBody>
          <a:bodyPr/>
          <a:lstStyle/>
          <a:p>
            <a:r>
              <a:rPr lang="en-US" dirty="0" smtClean="0"/>
              <a:t>LD4L</a:t>
            </a:r>
          </a:p>
          <a:p>
            <a:r>
              <a:rPr lang="en-US" dirty="0">
                <a:hlinkClick r:id="rId3"/>
              </a:rPr>
              <a:t>https://search.library.cornell.edu/?</a:t>
            </a:r>
            <a:r>
              <a:rPr lang="en-US" dirty="0" smtClean="0">
                <a:hlinkClick r:id="rId3"/>
              </a:rPr>
              <a:t>q=siam+mapped</a:t>
            </a:r>
            <a:endParaRPr lang="en-US" dirty="0" smtClean="0"/>
          </a:p>
          <a:p>
            <a:endParaRPr lang="en-US" dirty="0"/>
          </a:p>
        </p:txBody>
      </p:sp>
      <p:pic>
        <p:nvPicPr>
          <p:cNvPr id="5" name="Picture 4"/>
          <p:cNvPicPr>
            <a:picLocks noChangeAspect="1"/>
          </p:cNvPicPr>
          <p:nvPr/>
        </p:nvPicPr>
        <p:blipFill>
          <a:blip r:embed="rId4"/>
          <a:stretch>
            <a:fillRect/>
          </a:stretch>
        </p:blipFill>
        <p:spPr>
          <a:xfrm>
            <a:off x="-46225" y="0"/>
            <a:ext cx="8455746" cy="7776833"/>
          </a:xfrm>
          <a:prstGeom prst="rect">
            <a:avLst/>
          </a:prstGeom>
        </p:spPr>
      </p:pic>
      <p:pic>
        <p:nvPicPr>
          <p:cNvPr id="1026" name="Picture 2" descr="Siam mapped : a history of the geo-body of a n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9878" y="3315400"/>
            <a:ext cx="2182218" cy="332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40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Discovery services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8895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Discovery Services</a:t>
            </a:r>
            <a:endParaRPr lang="en-US" dirty="0"/>
          </a:p>
        </p:txBody>
      </p:sp>
      <p:sp>
        <p:nvSpPr>
          <p:cNvPr id="3" name="Content Placeholder 2"/>
          <p:cNvSpPr>
            <a:spLocks noGrp="1"/>
          </p:cNvSpPr>
          <p:nvPr>
            <p:ph idx="1"/>
          </p:nvPr>
        </p:nvSpPr>
        <p:spPr>
          <a:xfrm>
            <a:off x="415126" y="685799"/>
            <a:ext cx="7817840" cy="6051589"/>
          </a:xfrm>
        </p:spPr>
        <p:txBody>
          <a:bodyPr>
            <a:normAutofit fontScale="55000" lnSpcReduction="20000"/>
          </a:bodyPr>
          <a:lstStyle/>
          <a:p>
            <a:pPr marL="0" indent="0" algn="ctr">
              <a:buNone/>
            </a:pPr>
            <a:r>
              <a:rPr lang="en-US" sz="5100" b="1" dirty="0" smtClean="0">
                <a:solidFill>
                  <a:srgbClr val="FF0000"/>
                </a:solidFill>
              </a:rPr>
              <a:t>Opportunities &amp; Challenges: </a:t>
            </a:r>
          </a:p>
          <a:p>
            <a:pPr marL="0" indent="0" algn="ctr">
              <a:buNone/>
            </a:pPr>
            <a:r>
              <a:rPr lang="en-US" sz="5100" b="1" i="1" dirty="0" smtClean="0"/>
              <a:t>Multiple </a:t>
            </a:r>
            <a:r>
              <a:rPr lang="en-US" sz="5100" b="1" i="1" dirty="0"/>
              <a:t>C</a:t>
            </a:r>
            <a:r>
              <a:rPr lang="en-US" sz="5100" b="1" i="1" dirty="0" smtClean="0"/>
              <a:t>hoices </a:t>
            </a:r>
            <a:r>
              <a:rPr lang="en-US" sz="5100" b="1" i="1" dirty="0"/>
              <a:t>of Discovery Services </a:t>
            </a:r>
            <a:endParaRPr lang="en-US" sz="5100" b="1" i="1" dirty="0" smtClean="0"/>
          </a:p>
          <a:p>
            <a:pPr marL="0" indent="0" algn="ctr">
              <a:buNone/>
            </a:pPr>
            <a:endParaRPr lang="en-US" sz="5100" b="1" i="1" dirty="0" smtClean="0"/>
          </a:p>
          <a:p>
            <a:r>
              <a:rPr lang="en-US" sz="3600" dirty="0" smtClean="0"/>
              <a:t>WorldShare</a:t>
            </a:r>
            <a:r>
              <a:rPr lang="en-US" sz="3600" dirty="0"/>
              <a:t>, Summon, EDS, </a:t>
            </a:r>
            <a:r>
              <a:rPr lang="en-US" sz="3600" dirty="0" smtClean="0"/>
              <a:t>ENCORE, Primo, etc.</a:t>
            </a:r>
          </a:p>
          <a:p>
            <a:endParaRPr lang="en-US" sz="3600" dirty="0" smtClean="0"/>
          </a:p>
          <a:p>
            <a:r>
              <a:rPr lang="en-US" sz="3600" dirty="0" smtClean="0"/>
              <a:t>Open Source Software </a:t>
            </a:r>
            <a:r>
              <a:rPr lang="en-US" sz="3600" dirty="0"/>
              <a:t>(Blacklight, </a:t>
            </a:r>
            <a:r>
              <a:rPr lang="en-US" sz="3600" dirty="0" smtClean="0"/>
              <a:t>Invenio, Kaltura, etc.)</a:t>
            </a:r>
          </a:p>
          <a:p>
            <a:pPr marL="0" indent="0">
              <a:buNone/>
            </a:pPr>
            <a:endParaRPr lang="en-US" sz="3600" dirty="0" smtClean="0"/>
          </a:p>
          <a:p>
            <a:r>
              <a:rPr lang="en-US" sz="3600" dirty="0" smtClean="0"/>
              <a:t>Open </a:t>
            </a:r>
            <a:r>
              <a:rPr lang="en-US" sz="3600" dirty="0"/>
              <a:t>Content (OER, DPLA, Europeana, Wikidata, Geonames, </a:t>
            </a:r>
            <a:r>
              <a:rPr lang="en-US" sz="3600" dirty="0" smtClean="0"/>
              <a:t>Arabic Collection Online, and etc</a:t>
            </a:r>
            <a:r>
              <a:rPr lang="en-US" sz="3600" dirty="0"/>
              <a:t>.) </a:t>
            </a:r>
            <a:endParaRPr lang="en-US" sz="3600" dirty="0" smtClean="0"/>
          </a:p>
          <a:p>
            <a:pPr algn="ctr"/>
            <a:endParaRPr lang="en-US" sz="3600" dirty="0" smtClean="0"/>
          </a:p>
          <a:p>
            <a:pPr marL="0" indent="0" algn="ctr">
              <a:buNone/>
            </a:pPr>
            <a:r>
              <a:rPr lang="en-US" sz="3600" b="1" dirty="0" smtClean="0">
                <a:solidFill>
                  <a:srgbClr val="7030A0"/>
                </a:solidFill>
              </a:rPr>
              <a:t>BIBFRAME &amp; Schema.org</a:t>
            </a:r>
          </a:p>
          <a:p>
            <a:pPr marL="0" indent="0" algn="ctr">
              <a:buNone/>
            </a:pPr>
            <a:r>
              <a:rPr lang="en-US" sz="3600" b="1" dirty="0" smtClean="0">
                <a:solidFill>
                  <a:srgbClr val="7030A0"/>
                </a:solidFill>
              </a:rPr>
              <a:t> = New players</a:t>
            </a:r>
          </a:p>
          <a:p>
            <a:pPr marL="0" indent="0" algn="ctr">
              <a:buNone/>
            </a:pPr>
            <a:endParaRPr lang="en-US" sz="3600" b="1" dirty="0" smtClean="0">
              <a:solidFill>
                <a:srgbClr val="7030A0"/>
              </a:solidFill>
            </a:endParaRPr>
          </a:p>
          <a:p>
            <a:pPr marL="0" indent="0" algn="ctr">
              <a:buNone/>
            </a:pPr>
            <a:r>
              <a:rPr lang="en-US" sz="3600" b="1" dirty="0" smtClean="0">
                <a:solidFill>
                  <a:srgbClr val="7030A0"/>
                </a:solidFill>
              </a:rPr>
              <a:t>Zepheira, Kuali-OLE, BIBFLOW, LC’s contracts with Smart Software Inc. &amp; Index Data.com, </a:t>
            </a:r>
          </a:p>
          <a:p>
            <a:pPr marL="0" indent="0" algn="ctr">
              <a:buNone/>
            </a:pPr>
            <a:r>
              <a:rPr lang="en-US" sz="3600" b="1" dirty="0" smtClean="0">
                <a:solidFill>
                  <a:srgbClr val="7030A0"/>
                </a:solidFill>
              </a:rPr>
              <a:t>and so forth.</a:t>
            </a:r>
          </a:p>
          <a:p>
            <a:pPr marL="0" indent="0" algn="ctr">
              <a:buNone/>
            </a:pPr>
            <a:endParaRPr lang="en-US" sz="3600" b="1" dirty="0">
              <a:solidFill>
                <a:srgbClr val="7030A0"/>
              </a:solidFill>
            </a:endParaRPr>
          </a:p>
          <a:p>
            <a:endParaRPr lang="en-US" dirty="0"/>
          </a:p>
        </p:txBody>
      </p:sp>
      <p:sp>
        <p:nvSpPr>
          <p:cNvPr id="4" name="Text Placeholder 3"/>
          <p:cNvSpPr>
            <a:spLocks noGrp="1"/>
          </p:cNvSpPr>
          <p:nvPr>
            <p:ph type="body" sz="half" idx="2"/>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5944" y="3219375"/>
            <a:ext cx="3640770" cy="2547516"/>
          </a:xfrm>
          <a:prstGeom prst="rect">
            <a:avLst/>
          </a:prstGeom>
        </p:spPr>
      </p:pic>
    </p:spTree>
    <p:extLst>
      <p:ext uri="{BB962C8B-B14F-4D97-AF65-F5344CB8AC3E}">
        <p14:creationId xmlns:p14="http://schemas.microsoft.com/office/powerpoint/2010/main" val="2893990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2677" y="685800"/>
            <a:ext cx="3399692" cy="1737360"/>
          </a:xfrm>
        </p:spPr>
        <p:txBody>
          <a:bodyPr>
            <a:normAutofit/>
          </a:bodyPr>
          <a:lstStyle/>
          <a:p>
            <a:r>
              <a:rPr lang="en-US" dirty="0" smtClean="0"/>
              <a:t/>
            </a:r>
            <a:br>
              <a:rPr lang="en-US" dirty="0" smtClean="0"/>
            </a:br>
            <a:r>
              <a:rPr lang="en-US" dirty="0" smtClean="0"/>
              <a:t>The road map </a:t>
            </a:r>
            <a:br>
              <a:rPr lang="en-US" dirty="0" smtClean="0"/>
            </a:br>
            <a:r>
              <a:rPr lang="en-US" dirty="0" smtClean="0"/>
              <a:t>to bibframe</a:t>
            </a:r>
            <a:endParaRPr lang="en-US" sz="2800" dirty="0"/>
          </a:p>
        </p:txBody>
      </p:sp>
      <p:pic>
        <p:nvPicPr>
          <p:cNvPr id="5" name="Picture Placeholder 4" descr="road_flickr.jpg"/>
          <p:cNvPicPr>
            <a:picLocks noGrp="1" noChangeAspect="1"/>
          </p:cNvPicPr>
          <p:nvPr>
            <p:ph type="pic" idx="1"/>
          </p:nvPr>
        </p:nvPicPr>
        <p:blipFill>
          <a:blip r:embed="rId3"/>
          <a:srcRect t="22450" b="22450"/>
          <a:stretch>
            <a:fillRect/>
          </a:stretch>
        </p:blipFill>
        <p:spPr/>
      </p:pic>
      <p:sp>
        <p:nvSpPr>
          <p:cNvPr id="4" name="Text Placeholder 3"/>
          <p:cNvSpPr>
            <a:spLocks noGrp="1"/>
          </p:cNvSpPr>
          <p:nvPr>
            <p:ph type="body" sz="half" idx="2"/>
          </p:nvPr>
        </p:nvSpPr>
        <p:spPr/>
        <p:txBody>
          <a:bodyPr/>
          <a:lstStyle/>
          <a:p>
            <a:endParaRPr lang="en-US" dirty="0"/>
          </a:p>
        </p:txBody>
      </p:sp>
      <p:sp>
        <p:nvSpPr>
          <p:cNvPr id="7" name="TextBox 6"/>
          <p:cNvSpPr txBox="1"/>
          <p:nvPr/>
        </p:nvSpPr>
        <p:spPr>
          <a:xfrm>
            <a:off x="3833447" y="609600"/>
            <a:ext cx="3642344" cy="769441"/>
          </a:xfrm>
          <a:prstGeom prst="rect">
            <a:avLst/>
          </a:prstGeom>
          <a:noFill/>
        </p:spPr>
        <p:txBody>
          <a:bodyPr wrap="none" rtlCol="0">
            <a:spAutoFit/>
          </a:bodyPr>
          <a:lstStyle/>
          <a:p>
            <a:r>
              <a:rPr lang="en-US" sz="4400" dirty="0" smtClean="0">
                <a:solidFill>
                  <a:srgbClr val="00B0F0"/>
                </a:solidFill>
              </a:rPr>
              <a:t>NEXT STEPS?</a:t>
            </a:r>
            <a:endParaRPr lang="en-US" sz="4400" dirty="0">
              <a:solidFill>
                <a:srgbClr val="00B0F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How to plan for the Transition </a:t>
            </a:r>
            <a:r>
              <a:rPr lang="en-US" sz="6600" dirty="0"/>
              <a:t/>
            </a:r>
            <a:br>
              <a:rPr lang="en-US" sz="6600" dirty="0"/>
            </a:br>
            <a:r>
              <a:rPr lang="en-US" sz="6600" dirty="0"/>
              <a:t>to BIBFRAME &amp; Linked </a:t>
            </a:r>
            <a:r>
              <a:rPr lang="en-US" sz="6600" dirty="0" smtClean="0"/>
              <a:t>Data: recommendations.</a:t>
            </a:r>
            <a:endParaRPr lang="en-US" sz="66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9032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549639" y="685800"/>
            <a:ext cx="3603655" cy="1737360"/>
          </a:xfrm>
        </p:spPr>
        <p:txBody>
          <a:bodyPr>
            <a:normAutofit fontScale="90000"/>
          </a:bodyPr>
          <a:lstStyle/>
          <a:p>
            <a:r>
              <a:rPr lang="en-US" sz="2700" dirty="0" smtClean="0">
                <a:solidFill>
                  <a:srgbClr val="0070C0"/>
                </a:solidFill>
                <a:latin typeface="Rockwell" pitchFamily="18" charset="0"/>
              </a:rPr>
              <a:t>Recommendation: </a:t>
            </a:r>
            <a:r>
              <a:rPr lang="en-US" dirty="0" smtClean="0">
                <a:solidFill>
                  <a:srgbClr val="0070C0"/>
                </a:solidFill>
                <a:latin typeface="Rockwell" pitchFamily="18" charset="0"/>
              </a:rPr>
              <a:t>Cataloging &amp; Metadata Services’ Action Plan</a:t>
            </a:r>
            <a:endParaRPr lang="en-US" dirty="0">
              <a:solidFill>
                <a:srgbClr val="0070C0"/>
              </a:solidFill>
            </a:endParaRPr>
          </a:p>
        </p:txBody>
      </p:sp>
      <p:sp>
        <p:nvSpPr>
          <p:cNvPr id="3" name="Content Placeholder 2"/>
          <p:cNvSpPr>
            <a:spLocks noGrp="1"/>
          </p:cNvSpPr>
          <p:nvPr>
            <p:ph idx="1"/>
          </p:nvPr>
        </p:nvSpPr>
        <p:spPr>
          <a:xfrm>
            <a:off x="901653" y="1271954"/>
            <a:ext cx="6711696" cy="5020056"/>
          </a:xfrm>
        </p:spPr>
        <p:txBody>
          <a:bodyPr>
            <a:normAutofit/>
          </a:bodyPr>
          <a:lstStyle/>
          <a:p>
            <a:pPr lvl="0"/>
            <a:r>
              <a:rPr lang="en-US" sz="2200" dirty="0" smtClean="0">
                <a:latin typeface="Rockwell" pitchFamily="18" charset="0"/>
              </a:rPr>
              <a:t>Education and training on BIBFRAME and linked data (workshops, conferences, etc., plus in-house training)  </a:t>
            </a:r>
            <a:endParaRPr lang="en-US" sz="2400" dirty="0" smtClean="0">
              <a:solidFill>
                <a:srgbClr val="0070C0"/>
              </a:solidFill>
              <a:latin typeface="Rockwell" pitchFamily="18" charset="0"/>
            </a:endParaRPr>
          </a:p>
          <a:p>
            <a:pPr lvl="0"/>
            <a:r>
              <a:rPr lang="en-US" sz="2200" dirty="0" smtClean="0">
                <a:latin typeface="Rockwell" pitchFamily="18" charset="0"/>
              </a:rPr>
              <a:t>Explore the option to be an early adopter/tester (with LC) of BIBFRAME. </a:t>
            </a:r>
          </a:p>
          <a:p>
            <a:pPr lvl="0"/>
            <a:r>
              <a:rPr lang="en-US" sz="2200" dirty="0" smtClean="0">
                <a:latin typeface="Rockwell" pitchFamily="18" charset="0"/>
              </a:rPr>
              <a:t>Clean your data to get ready for the data transformation.</a:t>
            </a:r>
          </a:p>
          <a:p>
            <a:pPr lvl="0"/>
            <a:r>
              <a:rPr lang="en-US" sz="2200" dirty="0" smtClean="0">
                <a:latin typeface="Rockwell" pitchFamily="18" charset="0"/>
              </a:rPr>
              <a:t>Pilot your own project or experiment with BIBFRAME.</a:t>
            </a:r>
            <a:r>
              <a:rPr lang="en-US" sz="2800" dirty="0" smtClean="0">
                <a:latin typeface="Rockwell" pitchFamily="18" charset="0"/>
              </a:rPr>
              <a:t>  </a:t>
            </a:r>
            <a:endParaRPr lang="en-US" sz="2600" dirty="0" smtClean="0">
              <a:solidFill>
                <a:srgbClr val="0070C0"/>
              </a:solidFill>
              <a:latin typeface="Rockwell" pitchFamily="18" charset="0"/>
            </a:endParaRPr>
          </a:p>
          <a:p>
            <a:pPr lvl="0"/>
            <a:r>
              <a:rPr lang="en-US" sz="2200" dirty="0" smtClean="0">
                <a:latin typeface="Rockwell" pitchFamily="18" charset="0"/>
              </a:rPr>
              <a:t>Monitor the development of BIBFRAME, Schema.org, linked data and other web and GLAM technologies. </a:t>
            </a:r>
            <a:endParaRPr lang="en-US" dirty="0" smtClean="0"/>
          </a:p>
          <a:p>
            <a:endParaRPr lang="en-US" dirty="0"/>
          </a:p>
        </p:txBody>
      </p:sp>
      <p:sp>
        <p:nvSpPr>
          <p:cNvPr id="4" name="Content Placeholder 3"/>
          <p:cNvSpPr>
            <a:spLocks noGrp="1"/>
          </p:cNvSpPr>
          <p:nvPr>
            <p:ph type="body" sz="half" idx="2"/>
          </p:nvPr>
        </p:nvSpPr>
        <p:spPr/>
        <p:txBody>
          <a:bodyPr>
            <a:noAutofit/>
          </a:bodyPr>
          <a:lstStyle/>
          <a:p>
            <a:pPr>
              <a:buNone/>
            </a:pPr>
            <a:endParaRPr lang="en-US" sz="1800" dirty="0" smtClean="0"/>
          </a:p>
        </p:txBody>
      </p:sp>
      <p:pic>
        <p:nvPicPr>
          <p:cNvPr id="11" name="Picture 10" descr="Neurons_img.jpg"/>
          <p:cNvPicPr>
            <a:picLocks noChangeAspect="1"/>
          </p:cNvPicPr>
          <p:nvPr/>
        </p:nvPicPr>
        <p:blipFill>
          <a:blip r:embed="rId3"/>
          <a:stretch>
            <a:fillRect/>
          </a:stretch>
        </p:blipFill>
        <p:spPr>
          <a:xfrm>
            <a:off x="8547587" y="2543908"/>
            <a:ext cx="3046535" cy="2860430"/>
          </a:xfrm>
          <a:prstGeom prst="rect">
            <a:avLst/>
          </a:prstGeom>
        </p:spPr>
      </p:pic>
    </p:spTree>
    <p:extLst>
      <p:ext uri="{BB962C8B-B14F-4D97-AF65-F5344CB8AC3E}">
        <p14:creationId xmlns:p14="http://schemas.microsoft.com/office/powerpoint/2010/main" val="1316544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409844" y="546327"/>
            <a:ext cx="3603408" cy="1737360"/>
          </a:xfrm>
        </p:spPr>
        <p:txBody>
          <a:bodyPr>
            <a:normAutofit fontScale="90000"/>
          </a:bodyPr>
          <a:lstStyle/>
          <a:p>
            <a:r>
              <a:rPr lang="en-US" sz="3600" dirty="0" smtClean="0">
                <a:solidFill>
                  <a:srgbClr val="0070C0"/>
                </a:solidFill>
              </a:rPr>
              <a:t>Recommendation: </a:t>
            </a:r>
            <a:br>
              <a:rPr lang="en-US" sz="3600" dirty="0" smtClean="0">
                <a:solidFill>
                  <a:srgbClr val="0070C0"/>
                </a:solidFill>
              </a:rPr>
            </a:br>
            <a:r>
              <a:rPr lang="en-US" sz="3600" dirty="0" smtClean="0">
                <a:solidFill>
                  <a:srgbClr val="0070C0"/>
                </a:solidFill>
              </a:rPr>
              <a:t>A Library-Wide  action plan.</a:t>
            </a:r>
            <a:endParaRPr lang="en-US" sz="3600" dirty="0">
              <a:solidFill>
                <a:srgbClr val="0070C0"/>
              </a:solidFill>
            </a:endParaRPr>
          </a:p>
        </p:txBody>
      </p:sp>
      <p:sp>
        <p:nvSpPr>
          <p:cNvPr id="4" name="Content Placeholder 3"/>
          <p:cNvSpPr>
            <a:spLocks noGrp="1"/>
          </p:cNvSpPr>
          <p:nvPr>
            <p:ph idx="1"/>
          </p:nvPr>
        </p:nvSpPr>
        <p:spPr>
          <a:xfrm>
            <a:off x="826476" y="603739"/>
            <a:ext cx="6711696" cy="5020056"/>
          </a:xfrm>
        </p:spPr>
        <p:txBody>
          <a:bodyPr>
            <a:noAutofit/>
          </a:bodyPr>
          <a:lstStyle/>
          <a:p>
            <a:pPr lvl="0"/>
            <a:r>
              <a:rPr lang="en-US" sz="2400" dirty="0" smtClean="0">
                <a:solidFill>
                  <a:srgbClr val="0070C0"/>
                </a:solidFill>
              </a:rPr>
              <a:t>Education and transition planning for BIBFRAME and linked data in your library  via </a:t>
            </a:r>
            <a:r>
              <a:rPr lang="en-US" sz="2400" b="1" dirty="0" smtClean="0">
                <a:solidFill>
                  <a:srgbClr val="00B050"/>
                </a:solidFill>
              </a:rPr>
              <a:t>a steering committee</a:t>
            </a:r>
            <a:r>
              <a:rPr lang="en-US" sz="2400" dirty="0" smtClean="0">
                <a:solidFill>
                  <a:srgbClr val="0070C0"/>
                </a:solidFill>
              </a:rPr>
              <a:t> charged with: </a:t>
            </a:r>
          </a:p>
          <a:p>
            <a:pPr lvl="1"/>
            <a:r>
              <a:rPr lang="en-US" sz="2400" dirty="0" smtClean="0"/>
              <a:t>Facilitating discussions and planning sessions </a:t>
            </a:r>
          </a:p>
          <a:p>
            <a:pPr lvl="1"/>
            <a:r>
              <a:rPr lang="en-US" sz="2400" dirty="0" smtClean="0"/>
              <a:t>Keeping your library community informed on the new development.</a:t>
            </a:r>
          </a:p>
          <a:p>
            <a:pPr lvl="1"/>
            <a:r>
              <a:rPr lang="en-US" sz="2400" dirty="0" smtClean="0"/>
              <a:t>Assessing the impact on your library.</a:t>
            </a:r>
          </a:p>
          <a:p>
            <a:pPr lvl="1"/>
            <a:r>
              <a:rPr lang="en-US" sz="2400" dirty="0" smtClean="0"/>
              <a:t>Designing the in-house training program for your library. </a:t>
            </a:r>
          </a:p>
          <a:p>
            <a:pPr lvl="0"/>
            <a:r>
              <a:rPr lang="en-US" sz="2400" dirty="0" smtClean="0">
                <a:solidFill>
                  <a:srgbClr val="0070C0"/>
                </a:solidFill>
              </a:rPr>
              <a:t>An assessment of your library’s readiness for BIBFRAME  based on the BIBFLOW Project</a:t>
            </a:r>
            <a:r>
              <a:rPr lang="en-US" sz="2400" dirty="0" smtClean="0"/>
              <a:t>.   </a:t>
            </a:r>
          </a:p>
          <a:p>
            <a:pPr lvl="0"/>
            <a:r>
              <a:rPr lang="en-US" sz="2400" dirty="0" smtClean="0">
                <a:solidFill>
                  <a:srgbClr val="0070C0"/>
                </a:solidFill>
              </a:rPr>
              <a:t>Plan for BIBFRAME’s implementation based on the assessment data. </a:t>
            </a:r>
          </a:p>
        </p:txBody>
      </p:sp>
      <p:sp>
        <p:nvSpPr>
          <p:cNvPr id="8" name="Text Placeholder 7"/>
          <p:cNvSpPr>
            <a:spLocks noGrp="1"/>
          </p:cNvSpPr>
          <p:nvPr>
            <p:ph type="body" sz="half" idx="2"/>
          </p:nvPr>
        </p:nvSpPr>
        <p:spPr/>
        <p:txBody>
          <a:bodyPr/>
          <a:lstStyle/>
          <a:p>
            <a:endParaRPr lang="en-US" dirty="0"/>
          </a:p>
        </p:txBody>
      </p:sp>
      <p:pic>
        <p:nvPicPr>
          <p:cNvPr id="10" name="Picture 9" descr="team work.JPG"/>
          <p:cNvPicPr>
            <a:picLocks noChangeAspect="1"/>
          </p:cNvPicPr>
          <p:nvPr/>
        </p:nvPicPr>
        <p:blipFill>
          <a:blip r:embed="rId3"/>
          <a:stretch>
            <a:fillRect/>
          </a:stretch>
        </p:blipFill>
        <p:spPr>
          <a:xfrm>
            <a:off x="8409844" y="2878383"/>
            <a:ext cx="3782156" cy="2836617"/>
          </a:xfrm>
          <a:prstGeom prst="rect">
            <a:avLst/>
          </a:prstGeom>
        </p:spPr>
      </p:pic>
    </p:spTree>
    <p:extLst>
      <p:ext uri="{BB962C8B-B14F-4D97-AF65-F5344CB8AC3E}">
        <p14:creationId xmlns:p14="http://schemas.microsoft.com/office/powerpoint/2010/main" val="1316544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117" y="178138"/>
            <a:ext cx="7495954" cy="6679862"/>
          </a:xfrm>
        </p:spPr>
      </p:pic>
    </p:spTree>
    <p:extLst>
      <p:ext uri="{BB962C8B-B14F-4D97-AF65-F5344CB8AC3E}">
        <p14:creationId xmlns:p14="http://schemas.microsoft.com/office/powerpoint/2010/main" val="20044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i="1" dirty="0" smtClean="0">
                <a:solidFill>
                  <a:srgbClr val="00B0F0"/>
                </a:solidFill>
              </a:rPr>
              <a:t>You can now join:</a:t>
            </a:r>
            <a:br>
              <a:rPr lang="en-US" sz="6000" i="1" dirty="0" smtClean="0">
                <a:solidFill>
                  <a:srgbClr val="00B0F0"/>
                </a:solidFill>
              </a:rPr>
            </a:br>
            <a:r>
              <a:rPr lang="en-US" dirty="0" smtClean="0">
                <a:solidFill>
                  <a:schemeClr val="tx1"/>
                </a:solidFill>
              </a:rPr>
              <a:t>AMICAL </a:t>
            </a:r>
            <a:r>
              <a:rPr lang="en-US" dirty="0">
                <a:solidFill>
                  <a:schemeClr val="tx1"/>
                </a:solidFill>
              </a:rPr>
              <a:t>Linked Data &amp; BIBFRAME Interest </a:t>
            </a:r>
            <a:r>
              <a:rPr lang="en-US" dirty="0" smtClean="0">
                <a:solidFill>
                  <a:schemeClr val="tx1"/>
                </a:solidFill>
              </a:rPr>
              <a:t>Group</a:t>
            </a:r>
            <a:endParaRPr lang="en-US" dirty="0">
              <a:solidFill>
                <a:schemeClr val="tx1"/>
              </a:solidFill>
            </a:endParaRPr>
          </a:p>
        </p:txBody>
      </p:sp>
      <p:sp>
        <p:nvSpPr>
          <p:cNvPr id="3" name="Text Placeholder 2"/>
          <p:cNvSpPr>
            <a:spLocks noGrp="1"/>
          </p:cNvSpPr>
          <p:nvPr>
            <p:ph type="body" idx="1"/>
          </p:nvPr>
        </p:nvSpPr>
        <p:spPr>
          <a:xfrm>
            <a:off x="2167128" y="4339572"/>
            <a:ext cx="9052560" cy="1066800"/>
          </a:xfrm>
        </p:spPr>
        <p:txBody>
          <a:bodyPr/>
          <a:lstStyle/>
          <a:p>
            <a:r>
              <a:rPr lang="en-US" dirty="0">
                <a:hlinkClick r:id="rId3"/>
              </a:rPr>
              <a:t>http://</a:t>
            </a:r>
            <a:r>
              <a:rPr lang="en-US" dirty="0" smtClean="0">
                <a:hlinkClick r:id="rId3"/>
              </a:rPr>
              <a:t>connect.amicalnet.org/group/linked-data-bibframe-interest-group</a:t>
            </a:r>
            <a:endParaRPr lang="en-US" dirty="0" smtClean="0"/>
          </a:p>
          <a:p>
            <a:endParaRPr lang="en-US" dirty="0"/>
          </a:p>
        </p:txBody>
      </p:sp>
    </p:spTree>
    <p:extLst>
      <p:ext uri="{BB962C8B-B14F-4D97-AF65-F5344CB8AC3E}">
        <p14:creationId xmlns:p14="http://schemas.microsoft.com/office/powerpoint/2010/main" val="1001974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35422" y="1141149"/>
            <a:ext cx="6488818" cy="3520440"/>
          </a:xfrm>
        </p:spPr>
        <p:txBody>
          <a:bodyPr/>
          <a:lstStyle/>
          <a:p>
            <a:r>
              <a:rPr lang="en-US" dirty="0" smtClean="0"/>
              <a:t>The visible library</a:t>
            </a:r>
            <a:endParaRPr lang="en-US" dirty="0"/>
          </a:p>
        </p:txBody>
      </p:sp>
      <p:sp>
        <p:nvSpPr>
          <p:cNvPr id="6" name="Content Placeholder 5"/>
          <p:cNvSpPr>
            <a:spLocks noGrp="1"/>
          </p:cNvSpPr>
          <p:nvPr>
            <p:ph type="body" idx="1"/>
          </p:nvPr>
        </p:nvSpPr>
        <p:spPr>
          <a:xfrm>
            <a:off x="2335422" y="4997729"/>
            <a:ext cx="6781883" cy="3006793"/>
          </a:xfrm>
        </p:spPr>
        <p:txBody>
          <a:bodyPr>
            <a:normAutofit/>
          </a:bodyPr>
          <a:lstStyle/>
          <a:p>
            <a:r>
              <a:rPr lang="en-US" sz="2800" dirty="0" smtClean="0"/>
              <a:t>Semantic </a:t>
            </a:r>
            <a:r>
              <a:rPr lang="en-US" sz="2800" dirty="0"/>
              <a:t>W</a:t>
            </a:r>
            <a:r>
              <a:rPr lang="en-US" sz="2800" dirty="0" smtClean="0"/>
              <a:t>eb</a:t>
            </a:r>
            <a:r>
              <a:rPr lang="en-US" sz="2800" dirty="0"/>
              <a:t>, Linked </a:t>
            </a:r>
            <a:r>
              <a:rPr lang="en-US" sz="2800" dirty="0" smtClean="0"/>
              <a:t>Open </a:t>
            </a:r>
            <a:r>
              <a:rPr lang="en-US" sz="2800" dirty="0"/>
              <a:t>D</a:t>
            </a:r>
            <a:r>
              <a:rPr lang="en-US" sz="2800" dirty="0" smtClean="0"/>
              <a:t>ata </a:t>
            </a:r>
          </a:p>
          <a:p>
            <a:r>
              <a:rPr lang="en-US" sz="2800" dirty="0" smtClean="0"/>
              <a:t>&amp; BIBFRAME -&gt; Schema.org</a:t>
            </a:r>
            <a:r>
              <a:rPr lang="en-US" sz="2800" dirty="0"/>
              <a:t/>
            </a:r>
            <a:br>
              <a:rPr lang="en-US" sz="2800" dirty="0"/>
            </a:b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1898" t="34617"/>
          <a:stretch/>
        </p:blipFill>
        <p:spPr>
          <a:xfrm>
            <a:off x="8753995" y="3809339"/>
            <a:ext cx="3043852" cy="219962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 r="17816"/>
          <a:stretch/>
        </p:blipFill>
        <p:spPr>
          <a:xfrm>
            <a:off x="8442772" y="464072"/>
            <a:ext cx="3545404" cy="2180816"/>
          </a:xfrm>
          <a:prstGeom prst="rect">
            <a:avLst/>
          </a:prstGeom>
        </p:spPr>
      </p:pic>
      <p:sp>
        <p:nvSpPr>
          <p:cNvPr id="11" name="Up Arrow 10"/>
          <p:cNvSpPr/>
          <p:nvPr/>
        </p:nvSpPr>
        <p:spPr>
          <a:xfrm>
            <a:off x="9973158" y="2706624"/>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8307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6028" y="0"/>
            <a:ext cx="9720072" cy="1499616"/>
          </a:xfrm>
        </p:spPr>
        <p:txBody>
          <a:bodyPr/>
          <a:lstStyle/>
          <a:p>
            <a:r>
              <a:rPr lang="en-US" dirty="0" smtClean="0"/>
              <a:t>Additional RESOURCES (1)</a:t>
            </a:r>
            <a:endParaRPr lang="en-US" dirty="0"/>
          </a:p>
        </p:txBody>
      </p:sp>
      <p:sp>
        <p:nvSpPr>
          <p:cNvPr id="6" name="Content Placeholder 5"/>
          <p:cNvSpPr>
            <a:spLocks noGrp="1"/>
          </p:cNvSpPr>
          <p:nvPr>
            <p:ph sz="half" idx="1"/>
          </p:nvPr>
        </p:nvSpPr>
        <p:spPr>
          <a:xfrm>
            <a:off x="199292" y="1447800"/>
            <a:ext cx="5579715" cy="5257800"/>
          </a:xfrm>
        </p:spPr>
        <p:txBody>
          <a:bodyPr>
            <a:normAutofit lnSpcReduction="10000"/>
          </a:bodyPr>
          <a:lstStyle/>
          <a:p>
            <a:pPr lvl="0"/>
            <a:r>
              <a:rPr lang="en-US" dirty="0"/>
              <a:t>Semantic </a:t>
            </a:r>
            <a:r>
              <a:rPr lang="en-US" dirty="0" smtClean="0"/>
              <a:t>Web </a:t>
            </a:r>
            <a:r>
              <a:rPr lang="en-US" dirty="0"/>
              <a:t>B</a:t>
            </a:r>
            <a:r>
              <a:rPr lang="en-US" dirty="0" smtClean="0"/>
              <a:t>asics</a:t>
            </a:r>
            <a:r>
              <a:rPr lang="en-US" dirty="0"/>
              <a:t>: </a:t>
            </a:r>
            <a:r>
              <a:rPr lang="en-US" b="1" u="sng" dirty="0">
                <a:hlinkClick r:id="rId3"/>
              </a:rPr>
              <a:t>http://</a:t>
            </a:r>
            <a:r>
              <a:rPr lang="en-US" b="1" u="sng" dirty="0" smtClean="0">
                <a:hlinkClick r:id="rId3"/>
              </a:rPr>
              <a:t>www.linkeddatatools.com/semantic-web-basics</a:t>
            </a:r>
            <a:endParaRPr lang="en-US" b="1" u="sng" dirty="0" smtClean="0"/>
          </a:p>
          <a:p>
            <a:pPr lvl="0"/>
            <a:r>
              <a:rPr lang="en-US" dirty="0" smtClean="0"/>
              <a:t>RDFa Primer</a:t>
            </a:r>
            <a:r>
              <a:rPr lang="en-US" dirty="0"/>
              <a:t>: </a:t>
            </a:r>
            <a:r>
              <a:rPr lang="en-US" dirty="0">
                <a:hlinkClick r:id="rId4"/>
              </a:rPr>
              <a:t>http://www.w3.org/TR/rdfa-primer</a:t>
            </a:r>
            <a:r>
              <a:rPr lang="en-US" dirty="0" smtClean="0">
                <a:hlinkClick r:id="rId4"/>
              </a:rPr>
              <a:t>/</a:t>
            </a:r>
            <a:endParaRPr lang="en-US" dirty="0" smtClean="0"/>
          </a:p>
          <a:p>
            <a:pPr lvl="0"/>
            <a:r>
              <a:rPr lang="en-US" dirty="0" smtClean="0"/>
              <a:t>SPARQL </a:t>
            </a:r>
            <a:r>
              <a:rPr lang="en-US" dirty="0"/>
              <a:t>Query: </a:t>
            </a:r>
            <a:r>
              <a:rPr lang="en-US" dirty="0">
                <a:hlinkClick r:id="rId5"/>
              </a:rPr>
              <a:t>http://www.w3.org/TR/sparql11-overview</a:t>
            </a:r>
            <a:r>
              <a:rPr lang="en-US" dirty="0" smtClean="0">
                <a:hlinkClick r:id="rId5"/>
              </a:rPr>
              <a:t>/</a:t>
            </a:r>
            <a:endParaRPr lang="en-US" dirty="0" smtClean="0"/>
          </a:p>
          <a:p>
            <a:pPr lvl="0"/>
            <a:r>
              <a:rPr lang="en-US" dirty="0" smtClean="0"/>
              <a:t>Schema.org &amp; Biblioraph.net</a:t>
            </a:r>
          </a:p>
          <a:p>
            <a:r>
              <a:rPr lang="en-US" dirty="0" smtClean="0"/>
              <a:t>Linked Open Data Cloud: </a:t>
            </a:r>
            <a:r>
              <a:rPr lang="en-US" dirty="0" smtClean="0">
                <a:hlinkClick r:id="rId6"/>
              </a:rPr>
              <a:t>http://datahub.io/group/lodcloud</a:t>
            </a:r>
            <a:endParaRPr lang="en-US" dirty="0" smtClean="0"/>
          </a:p>
          <a:p>
            <a:r>
              <a:rPr lang="en-US" dirty="0" smtClean="0"/>
              <a:t>OCLC’s Data Strategy and Linked Data: </a:t>
            </a:r>
            <a:r>
              <a:rPr lang="en-US" dirty="0" smtClean="0">
                <a:hlinkClick r:id="rId7"/>
              </a:rPr>
              <a:t>http://www.oclc.org/data.en.html</a:t>
            </a:r>
            <a:endParaRPr lang="en-US" dirty="0" smtClean="0"/>
          </a:p>
          <a:p>
            <a:r>
              <a:rPr lang="en-US" dirty="0"/>
              <a:t>LC Linked Data Services: </a:t>
            </a:r>
            <a:r>
              <a:rPr lang="en-US" dirty="0">
                <a:hlinkClick r:id="rId8"/>
              </a:rPr>
              <a:t>http://id.loc.gov</a:t>
            </a:r>
            <a:r>
              <a:rPr lang="en-US" dirty="0" smtClean="0">
                <a:hlinkClick r:id="rId8"/>
              </a:rPr>
              <a:t>/</a:t>
            </a:r>
            <a:endParaRPr lang="en-US" dirty="0" smtClean="0"/>
          </a:p>
          <a:p>
            <a:r>
              <a:rPr lang="en-US" dirty="0"/>
              <a:t>Getty Vocabularies as LOD: </a:t>
            </a:r>
            <a:r>
              <a:rPr lang="en-US" dirty="0">
                <a:hlinkClick r:id="rId9"/>
              </a:rPr>
              <a:t>http://</a:t>
            </a:r>
            <a:r>
              <a:rPr lang="en-US" dirty="0" smtClean="0">
                <a:hlinkClick r:id="rId9"/>
              </a:rPr>
              <a:t>www.getty.edu/research/tools/vocabularies/lod/index.html</a:t>
            </a:r>
            <a:endParaRPr lang="en-US" dirty="0" smtClean="0"/>
          </a:p>
          <a:p>
            <a:endParaRPr lang="en-US" dirty="0"/>
          </a:p>
          <a:p>
            <a:pPr marL="0" indent="0">
              <a:buNone/>
            </a:pPr>
            <a:endParaRPr lang="en-US" dirty="0" smtClean="0"/>
          </a:p>
          <a:p>
            <a:pPr>
              <a:buNone/>
            </a:pPr>
            <a:endParaRPr lang="en-US" dirty="0"/>
          </a:p>
        </p:txBody>
      </p:sp>
      <p:sp>
        <p:nvSpPr>
          <p:cNvPr id="7" name="Content Placeholder 6"/>
          <p:cNvSpPr>
            <a:spLocks noGrp="1"/>
          </p:cNvSpPr>
          <p:nvPr>
            <p:ph sz="half" idx="2"/>
          </p:nvPr>
        </p:nvSpPr>
        <p:spPr>
          <a:xfrm>
            <a:off x="6041772" y="1402455"/>
            <a:ext cx="5525668" cy="5205908"/>
          </a:xfrm>
        </p:spPr>
        <p:txBody>
          <a:bodyPr>
            <a:normAutofit lnSpcReduction="10000"/>
          </a:bodyPr>
          <a:lstStyle/>
          <a:p>
            <a:r>
              <a:rPr lang="en-US" dirty="0" smtClean="0"/>
              <a:t>BIBFRAME</a:t>
            </a:r>
            <a:r>
              <a:rPr lang="en-US" dirty="0"/>
              <a:t>: </a:t>
            </a:r>
            <a:r>
              <a:rPr lang="en-US" dirty="0">
                <a:hlinkClick r:id="rId10"/>
              </a:rPr>
              <a:t>http://bibframe.org/</a:t>
            </a:r>
            <a:endParaRPr lang="en-US" dirty="0"/>
          </a:p>
          <a:p>
            <a:pPr lvl="1"/>
            <a:r>
              <a:rPr lang="en-US" dirty="0"/>
              <a:t>Tools: editors and transformer: </a:t>
            </a:r>
            <a:r>
              <a:rPr lang="en-US" dirty="0">
                <a:hlinkClick r:id="rId11"/>
              </a:rPr>
              <a:t>http://bibframe.org/tools/</a:t>
            </a:r>
            <a:endParaRPr lang="en-US" dirty="0"/>
          </a:p>
          <a:p>
            <a:pPr lvl="1"/>
            <a:r>
              <a:rPr lang="en-US" dirty="0"/>
              <a:t>Testing and implementation: </a:t>
            </a:r>
            <a:r>
              <a:rPr lang="en-US" dirty="0">
                <a:hlinkClick r:id="rId12"/>
              </a:rPr>
              <a:t>http://hangingtogether.org/?p=4487</a:t>
            </a:r>
            <a:endParaRPr lang="en-US" dirty="0"/>
          </a:p>
          <a:p>
            <a:r>
              <a:rPr lang="en-US" dirty="0" smtClean="0"/>
              <a:t>BIBFRAME </a:t>
            </a:r>
            <a:r>
              <a:rPr lang="en-US" dirty="0"/>
              <a:t>Update at ALAMW15: </a:t>
            </a:r>
            <a:r>
              <a:rPr lang="en-US" dirty="0" smtClean="0">
                <a:hlinkClick r:id="rId13"/>
              </a:rPr>
              <a:t>https</a:t>
            </a:r>
            <a:r>
              <a:rPr lang="en-US" dirty="0">
                <a:hlinkClick r:id="rId13"/>
              </a:rPr>
              <a:t>://</a:t>
            </a:r>
            <a:r>
              <a:rPr lang="en-US" dirty="0" smtClean="0">
                <a:hlinkClick r:id="rId13"/>
              </a:rPr>
              <a:t>www.youtube.com/watch?v=Aqjcc70K7x0</a:t>
            </a:r>
            <a:endParaRPr lang="en-US" dirty="0" smtClean="0"/>
          </a:p>
          <a:p>
            <a:r>
              <a:rPr lang="en-US" dirty="0" smtClean="0"/>
              <a:t>Zepheira, LLC: </a:t>
            </a:r>
            <a:r>
              <a:rPr lang="en-US" dirty="0">
                <a:hlinkClick r:id="rId14"/>
              </a:rPr>
              <a:t>http://zepheira.com/solutions/library</a:t>
            </a:r>
            <a:r>
              <a:rPr lang="en-US" dirty="0" smtClean="0">
                <a:hlinkClick r:id="rId14"/>
              </a:rPr>
              <a:t>/</a:t>
            </a:r>
            <a:endParaRPr lang="en-US" dirty="0" smtClean="0"/>
          </a:p>
          <a:p>
            <a:r>
              <a:rPr lang="en-US" dirty="0" smtClean="0"/>
              <a:t>Semantic Web </a:t>
            </a:r>
            <a:r>
              <a:rPr lang="en-US" dirty="0"/>
              <a:t>in Libraries: </a:t>
            </a:r>
            <a:r>
              <a:rPr lang="en-US" dirty="0">
                <a:hlinkClick r:id="rId15"/>
              </a:rPr>
              <a:t>http://swib.org</a:t>
            </a:r>
            <a:r>
              <a:rPr lang="en-US" dirty="0" smtClean="0">
                <a:hlinkClick r:id="rId15"/>
              </a:rPr>
              <a:t>/</a:t>
            </a:r>
            <a:endParaRPr lang="en-US" dirty="0" smtClean="0"/>
          </a:p>
          <a:p>
            <a:pPr marL="0" indent="0">
              <a:buNone/>
            </a:pPr>
            <a:endParaRPr lang="en-US" dirty="0"/>
          </a:p>
          <a:p>
            <a:endParaRPr lang="en-US" dirty="0" smtClean="0"/>
          </a:p>
          <a:p>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1949649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 (2)</a:t>
            </a:r>
            <a:endParaRPr lang="en-US" dirty="0"/>
          </a:p>
        </p:txBody>
      </p:sp>
      <p:sp>
        <p:nvSpPr>
          <p:cNvPr id="5" name="Content Placeholder 6"/>
          <p:cNvSpPr>
            <a:spLocks noGrp="1"/>
          </p:cNvSpPr>
          <p:nvPr>
            <p:ph idx="1"/>
          </p:nvPr>
        </p:nvSpPr>
        <p:spPr/>
        <p:txBody>
          <a:bodyPr>
            <a:normAutofit fontScale="85000" lnSpcReduction="10000"/>
          </a:bodyPr>
          <a:lstStyle/>
          <a:p>
            <a:r>
              <a:rPr lang="en-US" dirty="0" smtClean="0"/>
              <a:t>Godby</a:t>
            </a:r>
            <a:r>
              <a:rPr lang="en-US" dirty="0"/>
              <a:t>, Carol Jean, and Ray Denenberg. 2015. </a:t>
            </a:r>
            <a:r>
              <a:rPr lang="en-US" i="1" dirty="0"/>
              <a:t>Common ground: exploring compatibilities between the linked data models of the Library of Congress and OCLC</a:t>
            </a:r>
            <a:r>
              <a:rPr lang="en-US" dirty="0"/>
              <a:t>. </a:t>
            </a:r>
            <a:r>
              <a:rPr lang="en-US" dirty="0">
                <a:hlinkClick r:id="rId3"/>
              </a:rPr>
              <a:t>http://</a:t>
            </a:r>
            <a:r>
              <a:rPr lang="en-US" dirty="0" smtClean="0">
                <a:hlinkClick r:id="rId3"/>
              </a:rPr>
              <a:t>www.oclc.org/research/publications/2015/oclcresearch-loc-linked-data-2015.html</a:t>
            </a:r>
            <a:endParaRPr lang="en-US" dirty="0" smtClean="0"/>
          </a:p>
          <a:p>
            <a:r>
              <a:rPr lang="en-US" dirty="0"/>
              <a:t>LDL4 – Use cases: </a:t>
            </a:r>
            <a:r>
              <a:rPr lang="en-US" dirty="0">
                <a:hlinkClick r:id="rId4"/>
              </a:rPr>
              <a:t>https://</a:t>
            </a:r>
            <a:r>
              <a:rPr lang="en-US" dirty="0" smtClean="0">
                <a:hlinkClick r:id="rId4"/>
              </a:rPr>
              <a:t>wiki.duraspace.org/display/ld4l/LD4L+Use+Cases</a:t>
            </a:r>
            <a:endParaRPr lang="en-US" dirty="0" smtClean="0"/>
          </a:p>
          <a:p>
            <a:r>
              <a:rPr lang="en-US" dirty="0" smtClean="0"/>
              <a:t>Miller, Eric and Uche Obbuji. 2015. “Linked Data Design for the Visible Library.” </a:t>
            </a:r>
            <a:r>
              <a:rPr lang="en-US" i="1" dirty="0" smtClean="0"/>
              <a:t>Bulletin of the American Society for Information Science and Technology</a:t>
            </a:r>
            <a:r>
              <a:rPr lang="en-US" dirty="0" smtClean="0"/>
              <a:t> 41, no. 4: 23-29. </a:t>
            </a:r>
            <a:r>
              <a:rPr lang="en-US" dirty="0" smtClean="0">
                <a:hlinkClick r:id="rId5"/>
              </a:rPr>
              <a:t>http://www.asis.org/Bulletin/Apr-15/AprMay15_Miller_Ogbuji.pdf</a:t>
            </a:r>
            <a:endParaRPr lang="en-US" dirty="0" smtClean="0"/>
          </a:p>
          <a:p>
            <a:r>
              <a:rPr lang="en-US" i="1" dirty="0" smtClean="0"/>
              <a:t>NMC Horizon Report: 2015 Higher Education Edition</a:t>
            </a:r>
            <a:r>
              <a:rPr lang="en-US" dirty="0" smtClean="0"/>
              <a:t>. 2015. Austin Texas: New Media Consortium. </a:t>
            </a:r>
            <a:r>
              <a:rPr lang="en-US" dirty="0" smtClean="0">
                <a:hlinkClick r:id="rId6"/>
              </a:rPr>
              <a:t>http://cdn.nmc.org/media/2015-nmc-horizon-report-HE-EN.pdf</a:t>
            </a:r>
            <a:endParaRPr lang="en-US" dirty="0" smtClean="0"/>
          </a:p>
          <a:p>
            <a:r>
              <a:rPr lang="en-US" dirty="0" smtClean="0"/>
              <a:t>Schreur, Philip Evan. 2012. "The Academy Unbound." </a:t>
            </a:r>
            <a:r>
              <a:rPr lang="en-US" i="1" dirty="0" smtClean="0"/>
              <a:t>Library Resources &amp; Technical Services</a:t>
            </a:r>
            <a:r>
              <a:rPr lang="en-US" dirty="0" smtClean="0"/>
              <a:t> 56, no. 4: 227-237. </a:t>
            </a:r>
            <a:r>
              <a:rPr lang="en-US" dirty="0" smtClean="0">
                <a:hlinkClick r:id="rId7"/>
              </a:rPr>
              <a:t>https://stacks.stanford.edu/file/druid:bd701dh8028/Academy%20Unbound.pdf</a:t>
            </a:r>
            <a:endParaRPr lang="en-US" dirty="0" smtClean="0"/>
          </a:p>
          <a:p>
            <a:r>
              <a:rPr lang="en-US" dirty="0" smtClean="0"/>
              <a:t>Tillett, Barbara B. 2003. </a:t>
            </a:r>
            <a:r>
              <a:rPr lang="en-US" i="1" dirty="0" smtClean="0"/>
              <a:t>What is FRBR?: a conceptual model for the bibliographic universe</a:t>
            </a:r>
            <a:r>
              <a:rPr lang="en-US" dirty="0" smtClean="0"/>
              <a:t>. [Washington, D.C.]: Library of Congress, Cataloging Distribution Service. </a:t>
            </a:r>
            <a:r>
              <a:rPr lang="en-US" dirty="0" smtClean="0">
                <a:hlinkClick r:id="rId8"/>
              </a:rPr>
              <a:t>http://www.loc.gov/cds/downloads/FRBR.PDF</a:t>
            </a:r>
            <a:r>
              <a:rPr lang="en-US" dirty="0" smtClean="0"/>
              <a:t> . </a:t>
            </a:r>
          </a:p>
          <a:p>
            <a:endParaRPr lang="en-US" dirty="0"/>
          </a:p>
          <a:p>
            <a:endParaRPr lang="en-US" dirty="0" smtClean="0"/>
          </a:p>
          <a:p>
            <a:endParaRPr lang="en-US" dirty="0" smtClean="0"/>
          </a:p>
        </p:txBody>
      </p:sp>
    </p:spTree>
    <p:extLst>
      <p:ext uri="{BB962C8B-B14F-4D97-AF65-F5344CB8AC3E}">
        <p14:creationId xmlns:p14="http://schemas.microsoft.com/office/powerpoint/2010/main" val="9344237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Credits</a:t>
            </a:r>
            <a:endParaRPr lang="en-US" dirty="0"/>
          </a:p>
        </p:txBody>
      </p:sp>
      <p:sp>
        <p:nvSpPr>
          <p:cNvPr id="3" name="Content Placeholder 2"/>
          <p:cNvSpPr>
            <a:spLocks noGrp="1"/>
          </p:cNvSpPr>
          <p:nvPr>
            <p:ph sz="half" idx="1"/>
          </p:nvPr>
        </p:nvSpPr>
        <p:spPr>
          <a:xfrm>
            <a:off x="689317" y="1716257"/>
            <a:ext cx="5135411" cy="5141743"/>
          </a:xfrm>
        </p:spPr>
        <p:txBody>
          <a:bodyPr>
            <a:normAutofit fontScale="77500" lnSpcReduction="20000"/>
          </a:bodyPr>
          <a:lstStyle/>
          <a:p>
            <a:pPr marL="0" indent="0">
              <a:buNone/>
            </a:pPr>
            <a:r>
              <a:rPr lang="en-US" dirty="0" smtClean="0"/>
              <a:t>Slide </a:t>
            </a:r>
            <a:r>
              <a:rPr lang="en-US" dirty="0"/>
              <a:t>no. 3</a:t>
            </a:r>
            <a:r>
              <a:rPr lang="en-US" dirty="0" smtClean="0"/>
              <a:t>:</a:t>
            </a:r>
            <a:endParaRPr lang="en-US" dirty="0"/>
          </a:p>
          <a:p>
            <a:pPr>
              <a:defRPr/>
            </a:pPr>
            <a:r>
              <a:rPr lang="en-US" dirty="0"/>
              <a:t>Berners-Lee, Tim. 1998. Semantic Web’ Road Map: </a:t>
            </a:r>
            <a:r>
              <a:rPr lang="en-US" dirty="0">
                <a:hlinkClick r:id="rId3"/>
              </a:rPr>
              <a:t>http://</a:t>
            </a:r>
            <a:r>
              <a:rPr lang="en-US" dirty="0" smtClean="0">
                <a:hlinkClick r:id="rId3"/>
              </a:rPr>
              <a:t>www.w3.org/DesignIssues/Semantic.html</a:t>
            </a:r>
            <a:endParaRPr lang="en-US" dirty="0"/>
          </a:p>
          <a:p>
            <a:pPr>
              <a:defRPr/>
            </a:pPr>
            <a:r>
              <a:rPr lang="en-US" dirty="0"/>
              <a:t>Berners-Lee, T., J. Hendler, and O. Lassila. 2001. "The Semantic Web". </a:t>
            </a:r>
            <a:r>
              <a:rPr lang="en-US" i="1" dirty="0"/>
              <a:t>SCIENTIFIC AMERICAN -AMERICAN EDITION-. </a:t>
            </a:r>
            <a:r>
              <a:rPr lang="en-US" dirty="0"/>
              <a:t>284: 28-37.</a:t>
            </a:r>
          </a:p>
          <a:p>
            <a:pPr marL="0" indent="0">
              <a:buNone/>
            </a:pPr>
            <a:r>
              <a:rPr lang="en-US" dirty="0"/>
              <a:t>Slide no. </a:t>
            </a:r>
            <a:r>
              <a:rPr lang="en-US" dirty="0" smtClean="0"/>
              <a:t>4:</a:t>
            </a:r>
            <a:endParaRPr lang="en-US" dirty="0"/>
          </a:p>
          <a:p>
            <a:r>
              <a:rPr lang="en-US" dirty="0"/>
              <a:t>Miller, Eric. (2015). Accelerating the Visible Library. In: The Visible Library: Learn how the Web sees libraries. A Library Journal webcast presented by Atlas Systems, Zepheira and Library Journal, Thursday, February 26, 2015, slide no. 60: </a:t>
            </a:r>
            <a:r>
              <a:rPr lang="en-US" dirty="0">
                <a:hlinkClick r:id="rId4"/>
              </a:rPr>
              <a:t>https://</a:t>
            </a:r>
            <a:r>
              <a:rPr lang="en-US" dirty="0" smtClean="0">
                <a:hlinkClick r:id="rId4"/>
              </a:rPr>
              <a:t>goo.gl/mZRBIK</a:t>
            </a:r>
            <a:endParaRPr lang="en-US" dirty="0" smtClean="0"/>
          </a:p>
          <a:p>
            <a:r>
              <a:rPr lang="en-US" dirty="0"/>
              <a:t>Linking Open Data cloud diagram 2014, by Max Schmachtenberg, Christian Bizer, Anja Jentzsch and Richard Cyganiak. </a:t>
            </a:r>
            <a:r>
              <a:rPr lang="en-US" dirty="0">
                <a:hlinkClick r:id="rId5"/>
              </a:rPr>
              <a:t>http://lod-cloud.net</a:t>
            </a:r>
            <a:r>
              <a:rPr lang="en-US" dirty="0" smtClean="0">
                <a:hlinkClick r:id="rId5"/>
              </a:rPr>
              <a:t>/</a:t>
            </a:r>
            <a:endParaRPr lang="en-US" dirty="0" smtClean="0"/>
          </a:p>
          <a:p>
            <a:pPr marL="0" indent="0">
              <a:buNone/>
            </a:pPr>
            <a:r>
              <a:rPr lang="en-US" dirty="0" smtClean="0"/>
              <a:t>Slide no. </a:t>
            </a:r>
            <a:r>
              <a:rPr lang="en-US" dirty="0"/>
              <a:t>18: </a:t>
            </a:r>
            <a:endParaRPr lang="en-US" dirty="0" smtClean="0"/>
          </a:p>
          <a:p>
            <a:r>
              <a:rPr lang="en-US" dirty="0"/>
              <a:t>Description de </a:t>
            </a:r>
            <a:r>
              <a:rPr lang="en-US" dirty="0" smtClean="0"/>
              <a:t>l'Égypte: </a:t>
            </a:r>
            <a:r>
              <a:rPr lang="en-US" dirty="0" smtClean="0">
                <a:hlinkClick r:id="rId6"/>
              </a:rPr>
              <a:t>http</a:t>
            </a:r>
            <a:r>
              <a:rPr lang="en-US" dirty="0">
                <a:hlinkClick r:id="rId6"/>
              </a:rPr>
              <a:t>://</a:t>
            </a:r>
            <a:r>
              <a:rPr lang="en-US" dirty="0" smtClean="0">
                <a:hlinkClick r:id="rId6"/>
              </a:rPr>
              <a:t>dx.doi.org/10.5962/bhl.title.62506</a:t>
            </a:r>
            <a:endParaRPr lang="en-US" dirty="0" smtClean="0"/>
          </a:p>
          <a:p>
            <a:r>
              <a:rPr lang="en-US" dirty="0" smtClean="0"/>
              <a:t>data.bnf.fr Project by Bibliothèque Nationale de France:</a:t>
            </a:r>
          </a:p>
          <a:p>
            <a:pPr marL="0" indent="0">
              <a:lnSpc>
                <a:spcPct val="100000"/>
              </a:lnSpc>
              <a:spcBef>
                <a:spcPts val="0"/>
              </a:spcBef>
              <a:buClrTx/>
              <a:buSzTx/>
              <a:buNone/>
              <a:defRPr/>
            </a:pPr>
            <a:r>
              <a:rPr lang="en-US" dirty="0" smtClean="0"/>
              <a:t>  </a:t>
            </a:r>
            <a:r>
              <a:rPr lang="en-US" dirty="0">
                <a:hlinkClick r:id="rId7"/>
              </a:rPr>
              <a:t>http://data.bnf.fr/13900121/johann_strauss</a:t>
            </a:r>
            <a:r>
              <a:rPr lang="en-US" dirty="0" smtClean="0">
                <a:hlinkClick r:id="rId7"/>
              </a:rPr>
              <a:t>/</a:t>
            </a:r>
            <a:endParaRPr lang="en-US" dirty="0" smtClean="0"/>
          </a:p>
          <a:p>
            <a:pPr marL="0" indent="0">
              <a:lnSpc>
                <a:spcPct val="100000"/>
              </a:lnSpc>
              <a:spcBef>
                <a:spcPts val="0"/>
              </a:spcBef>
              <a:buClrTx/>
              <a:buSzTx/>
              <a:buNone/>
              <a:defRPr/>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nSpc>
                <a:spcPct val="100000"/>
              </a:lnSpc>
              <a:spcBef>
                <a:spcPts val="0"/>
              </a:spcBef>
              <a:buClrTx/>
              <a:buSzTx/>
              <a:buNone/>
              <a:defRPr/>
            </a:pPr>
            <a:endParaRPr lang="en-US" dirty="0"/>
          </a:p>
          <a:p>
            <a:pPr marL="0" indent="0">
              <a:buNone/>
            </a:pPr>
            <a:endParaRPr lang="en-US" dirty="0" smtClean="0"/>
          </a:p>
          <a:p>
            <a:endParaRPr lang="en-US" dirty="0"/>
          </a:p>
          <a:p>
            <a:endParaRPr lang="en-US" dirty="0" smtClean="0"/>
          </a:p>
          <a:p>
            <a:endParaRPr lang="en-US" dirty="0"/>
          </a:p>
        </p:txBody>
      </p:sp>
      <p:sp>
        <p:nvSpPr>
          <p:cNvPr id="4" name="Content Placeholder 3"/>
          <p:cNvSpPr>
            <a:spLocks noGrp="1"/>
          </p:cNvSpPr>
          <p:nvPr>
            <p:ph sz="half" idx="2"/>
          </p:nvPr>
        </p:nvSpPr>
        <p:spPr>
          <a:xfrm>
            <a:off x="6364224" y="1702191"/>
            <a:ext cx="5340096" cy="4470009"/>
          </a:xfrm>
        </p:spPr>
        <p:txBody>
          <a:bodyPr>
            <a:noAutofit/>
          </a:bodyPr>
          <a:lstStyle/>
          <a:p>
            <a:pPr>
              <a:buNone/>
            </a:pPr>
            <a:r>
              <a:rPr lang="en-US" sz="1800" dirty="0" smtClean="0"/>
              <a:t>Slide 29:</a:t>
            </a:r>
          </a:p>
          <a:p>
            <a:r>
              <a:rPr lang="en-US" sz="1800" dirty="0" smtClean="0"/>
              <a:t>Change by Us. Created by </a:t>
            </a:r>
            <a:r>
              <a:rPr lang="en-US" sz="1800" u="sng" dirty="0" smtClean="0">
                <a:hlinkClick r:id="rId8"/>
              </a:rPr>
              <a:t>Libby Levi</a:t>
            </a:r>
            <a:r>
              <a:rPr lang="en-US" sz="1800" dirty="0" smtClean="0"/>
              <a:t> and </a:t>
            </a:r>
            <a:r>
              <a:rPr lang="en-US" sz="1800" u="sng" dirty="0" smtClean="0">
                <a:hlinkClick r:id="rId9"/>
              </a:rPr>
              <a:t>Meredith Atwater</a:t>
            </a:r>
            <a:r>
              <a:rPr lang="en-US" sz="1800" dirty="0" smtClean="0"/>
              <a:t> for opensource.com: </a:t>
            </a:r>
            <a:r>
              <a:rPr lang="en-US" sz="1800" u="sng" dirty="0" smtClean="0">
                <a:hlinkClick r:id="rId10"/>
              </a:rPr>
              <a:t>http://goo.gl/ZF0uOR</a:t>
            </a:r>
            <a:endParaRPr lang="en-US" sz="1800" dirty="0" smtClean="0"/>
          </a:p>
          <a:p>
            <a:pPr>
              <a:buNone/>
            </a:pPr>
            <a:r>
              <a:rPr lang="en-US" sz="1800" dirty="0" smtClean="0"/>
              <a:t>Slide 30:</a:t>
            </a:r>
          </a:p>
          <a:p>
            <a:r>
              <a:rPr lang="en-US" sz="1800" dirty="0" smtClean="0"/>
              <a:t> Luke Detwiler’s photo stream on Flickr, Gordon Creek Road: </a:t>
            </a:r>
            <a:r>
              <a:rPr lang="en-US" sz="1800" u="sng" dirty="0" smtClean="0">
                <a:hlinkClick r:id="rId11"/>
              </a:rPr>
              <a:t>http://goo.gl/9v5CHo</a:t>
            </a:r>
            <a:endParaRPr lang="en-US" sz="1800" dirty="0" smtClean="0"/>
          </a:p>
          <a:p>
            <a:pPr>
              <a:buNone/>
            </a:pPr>
            <a:r>
              <a:rPr lang="en-US" sz="1800" dirty="0" smtClean="0"/>
              <a:t>Slide 32:</a:t>
            </a:r>
          </a:p>
          <a:p>
            <a:r>
              <a:rPr lang="en-US" sz="1800" dirty="0" smtClean="0"/>
              <a:t>Neurons in the zebra fish's brain: </a:t>
            </a:r>
            <a:r>
              <a:rPr lang="en-US" sz="1800" u="sng" dirty="0" smtClean="0">
                <a:hlinkClick r:id="rId12"/>
              </a:rPr>
              <a:t>https://commonfund.nih.gov/highlights_2010</a:t>
            </a:r>
            <a:endParaRPr lang="en-US" sz="1800" dirty="0" smtClean="0"/>
          </a:p>
          <a:p>
            <a:pPr>
              <a:buNone/>
            </a:pPr>
            <a:r>
              <a:rPr lang="en-US" sz="1800" dirty="0" smtClean="0"/>
              <a:t>Slide 33:</a:t>
            </a:r>
          </a:p>
          <a:p>
            <a:r>
              <a:rPr lang="en-US" sz="1800" dirty="0" smtClean="0"/>
              <a:t>Team work: </a:t>
            </a:r>
            <a:r>
              <a:rPr lang="en-US" sz="1800" u="sng" dirty="0" smtClean="0">
                <a:hlinkClick r:id="rId13"/>
              </a:rPr>
              <a:t>https://www.muezart.com/keynote-text-tree-infographics-sample</a:t>
            </a:r>
            <a:endParaRPr lang="en-US" sz="1800" dirty="0" smtClean="0"/>
          </a:p>
          <a:p>
            <a:pPr>
              <a:buNone/>
            </a:pPr>
            <a:endParaRPr lang="en-US" sz="1800" dirty="0"/>
          </a:p>
        </p:txBody>
      </p:sp>
    </p:spTree>
    <p:extLst>
      <p:ext uri="{BB962C8B-B14F-4D97-AF65-F5344CB8AC3E}">
        <p14:creationId xmlns:p14="http://schemas.microsoft.com/office/powerpoint/2010/main" val="16866905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Thank you! </a:t>
            </a:r>
            <a:endParaRPr lang="en-US" dirty="0"/>
          </a:p>
        </p:txBody>
      </p:sp>
      <p:sp>
        <p:nvSpPr>
          <p:cNvPr id="5" name="Text Placeholder 4"/>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96400" y="609600"/>
            <a:ext cx="2430780" cy="646999"/>
          </a:xfrm>
        </p:spPr>
        <p:txBody>
          <a:bodyPr>
            <a:normAutofit fontScale="90000"/>
          </a:bodyPr>
          <a:lstStyle/>
          <a:p>
            <a:r>
              <a:rPr lang="en-US" dirty="0" smtClean="0"/>
              <a:t>Semantic web</a:t>
            </a:r>
            <a:endParaRPr lang="en-US" dirty="0"/>
          </a:p>
        </p:txBody>
      </p:sp>
      <p:pic>
        <p:nvPicPr>
          <p:cNvPr id="7" name="Content Placeholder 6" descr="linked data - graph.JPG"/>
          <p:cNvPicPr>
            <a:picLocks noGrp="1" noChangeAspect="1"/>
          </p:cNvPicPr>
          <p:nvPr>
            <p:ph idx="1"/>
          </p:nvPr>
        </p:nvPicPr>
        <p:blipFill>
          <a:blip r:embed="rId3"/>
          <a:stretch>
            <a:fillRect/>
          </a:stretch>
        </p:blipFill>
        <p:spPr>
          <a:xfrm>
            <a:off x="838200" y="879320"/>
            <a:ext cx="6711950" cy="4632635"/>
          </a:xfrm>
          <a:prstGeom prst="rect">
            <a:avLst/>
          </a:prstGeom>
        </p:spPr>
      </p:pic>
      <p:sp>
        <p:nvSpPr>
          <p:cNvPr id="6" name="Text Placeholder 5"/>
          <p:cNvSpPr>
            <a:spLocks noGrp="1"/>
          </p:cNvSpPr>
          <p:nvPr>
            <p:ph type="body" sz="half" idx="2"/>
          </p:nvPr>
        </p:nvSpPr>
        <p:spPr>
          <a:xfrm>
            <a:off x="9296400" y="1340747"/>
            <a:ext cx="2430780" cy="4858100"/>
          </a:xfrm>
        </p:spPr>
        <p:txBody>
          <a:bodyPr>
            <a:normAutofit fontScale="92500" lnSpcReduction="20000"/>
          </a:bodyPr>
          <a:lstStyle/>
          <a:p>
            <a:r>
              <a:rPr lang="en-US" sz="2100" dirty="0" smtClean="0"/>
              <a:t>“The </a:t>
            </a:r>
            <a:r>
              <a:rPr lang="en-US" sz="2100" dirty="0"/>
              <a:t>semantic web marks a move from a global web of </a:t>
            </a:r>
            <a:r>
              <a:rPr lang="en-US" sz="2100" i="1" dirty="0">
                <a:solidFill>
                  <a:srgbClr val="7030A0"/>
                </a:solidFill>
              </a:rPr>
              <a:t>human readable documents</a:t>
            </a:r>
            <a:r>
              <a:rPr lang="en-US" sz="2100" dirty="0">
                <a:solidFill>
                  <a:srgbClr val="7030A0"/>
                </a:solidFill>
              </a:rPr>
              <a:t> </a:t>
            </a:r>
            <a:r>
              <a:rPr lang="en-US" sz="2100" dirty="0"/>
              <a:t>(web pages), to a global web of </a:t>
            </a:r>
            <a:r>
              <a:rPr lang="en-US" sz="2100" i="1" dirty="0">
                <a:solidFill>
                  <a:srgbClr val="7030A0"/>
                </a:solidFill>
              </a:rPr>
              <a:t>machine readable documents</a:t>
            </a:r>
            <a:r>
              <a:rPr lang="en-US" sz="2100" dirty="0">
                <a:solidFill>
                  <a:srgbClr val="7030A0"/>
                </a:solidFill>
              </a:rPr>
              <a:t>; </a:t>
            </a:r>
            <a:r>
              <a:rPr lang="en-US" sz="2100" dirty="0"/>
              <a:t>so that machines can automatically interpret the meaning of data on the web; what to do with it, and how to represent it</a:t>
            </a:r>
            <a:r>
              <a:rPr lang="en-US" sz="2100" dirty="0" smtClean="0"/>
              <a:t>.” </a:t>
            </a:r>
          </a:p>
          <a:p>
            <a:endParaRPr lang="en-US" dirty="0"/>
          </a:p>
          <a:p>
            <a:r>
              <a:rPr lang="en-US" dirty="0" smtClean="0"/>
              <a:t>– What is </a:t>
            </a:r>
            <a:r>
              <a:rPr lang="en-US" dirty="0"/>
              <a:t>the semantic web? </a:t>
            </a:r>
            <a:r>
              <a:rPr lang="en-US" dirty="0">
                <a:hlinkClick r:id="rId4"/>
              </a:rPr>
              <a:t>http://</a:t>
            </a:r>
            <a:r>
              <a:rPr lang="en-US" dirty="0" smtClean="0">
                <a:hlinkClick r:id="rId4"/>
              </a:rPr>
              <a:t>www.linkeddatatools.com/index.php</a:t>
            </a:r>
            <a:endParaRPr lang="en-US" dirty="0" smtClean="0"/>
          </a:p>
          <a:p>
            <a:endParaRPr lang="en-US" dirty="0"/>
          </a:p>
        </p:txBody>
      </p:sp>
    </p:spTree>
    <p:extLst>
      <p:ext uri="{BB962C8B-B14F-4D97-AF65-F5344CB8AC3E}">
        <p14:creationId xmlns:p14="http://schemas.microsoft.com/office/powerpoint/2010/main" val="3232659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Web &amp; Linked Data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a:t>
            </a:r>
            <a:r>
              <a:rPr lang="en-US" sz="2400" b="1" i="1" dirty="0"/>
              <a:t>W</a:t>
            </a:r>
            <a:r>
              <a:rPr lang="en-US" sz="2400" b="1" i="1" dirty="0" smtClean="0"/>
              <a:t>eb </a:t>
            </a:r>
            <a:r>
              <a:rPr lang="en-US" sz="2400" b="1" i="1" dirty="0"/>
              <a:t>pages</a:t>
            </a:r>
            <a:r>
              <a:rPr lang="en-US" sz="2400" dirty="0"/>
              <a:t> - HTML documents that are linked to each other through the use of </a:t>
            </a:r>
            <a:r>
              <a:rPr lang="en-US" sz="2400" i="1" dirty="0"/>
              <a:t>hyperlinks</a:t>
            </a:r>
            <a:r>
              <a:rPr lang="en-US" sz="2400" dirty="0" smtClean="0"/>
              <a:t>.</a:t>
            </a:r>
          </a:p>
          <a:p>
            <a:pPr lvl="1"/>
            <a:r>
              <a:rPr lang="en-US" sz="2200" dirty="0" smtClean="0"/>
              <a:t>Humans </a:t>
            </a:r>
            <a:r>
              <a:rPr lang="en-US" sz="2200" dirty="0"/>
              <a:t>or machines can read these </a:t>
            </a:r>
            <a:r>
              <a:rPr lang="en-US" sz="2200" dirty="0" smtClean="0"/>
              <a:t>documents.</a:t>
            </a:r>
          </a:p>
          <a:p>
            <a:pPr lvl="1"/>
            <a:r>
              <a:rPr lang="en-US" sz="2200" dirty="0" smtClean="0"/>
              <a:t>Machines (computers) can read only by </a:t>
            </a:r>
            <a:r>
              <a:rPr lang="en-US" sz="2200" dirty="0"/>
              <a:t>seeking keywords in a page.</a:t>
            </a:r>
          </a:p>
          <a:p>
            <a:r>
              <a:rPr lang="en-US" sz="2400" b="1" i="1" dirty="0" smtClean="0"/>
              <a:t>Semantic </a:t>
            </a:r>
            <a:r>
              <a:rPr lang="en-US" sz="2400" b="1" i="1" dirty="0"/>
              <a:t>web or web 3.0 technology </a:t>
            </a:r>
            <a:r>
              <a:rPr lang="en-US" sz="2400" dirty="0"/>
              <a:t> </a:t>
            </a:r>
            <a:r>
              <a:rPr lang="en-US" sz="2400" dirty="0" smtClean="0"/>
              <a:t>~ a shift from </a:t>
            </a:r>
            <a:r>
              <a:rPr lang="en-US" sz="2400" dirty="0"/>
              <a:t>publishing data in human readable HTML documents to machine readable </a:t>
            </a:r>
            <a:r>
              <a:rPr lang="en-US" sz="2400" dirty="0" smtClean="0"/>
              <a:t>documents.</a:t>
            </a:r>
          </a:p>
          <a:p>
            <a:pPr lvl="1"/>
            <a:r>
              <a:rPr lang="en-US" sz="2200" dirty="0" smtClean="0"/>
              <a:t>Similar </a:t>
            </a:r>
            <a:r>
              <a:rPr lang="en-US" sz="2200" dirty="0"/>
              <a:t>to what MARC has done for the </a:t>
            </a:r>
            <a:r>
              <a:rPr lang="en-US" sz="2200" dirty="0" smtClean="0"/>
              <a:t>databases (with numbers for coding data), but with language-based labels.</a:t>
            </a:r>
          </a:p>
          <a:p>
            <a:pPr lvl="1"/>
            <a:r>
              <a:rPr lang="en-US" sz="2200" dirty="0" smtClean="0"/>
              <a:t>MARC data’s limitation; number-based codes, hidden </a:t>
            </a:r>
            <a:r>
              <a:rPr lang="en-US" sz="2200" dirty="0"/>
              <a:t>in local </a:t>
            </a:r>
            <a:r>
              <a:rPr lang="en-US" sz="2200" dirty="0" smtClean="0"/>
              <a:t>databases and manipulated by local systems only, not </a:t>
            </a:r>
            <a:r>
              <a:rPr lang="en-US" sz="2200" dirty="0"/>
              <a:t>sharable on the web. </a:t>
            </a:r>
          </a:p>
          <a:p>
            <a:r>
              <a:rPr lang="en-US" sz="2400" dirty="0"/>
              <a:t> </a:t>
            </a:r>
            <a:r>
              <a:rPr lang="en-US" sz="2400" b="1" i="1" dirty="0" smtClean="0"/>
              <a:t>Linked data   ~  </a:t>
            </a:r>
            <a:r>
              <a:rPr lang="en-US" sz="2400" dirty="0" smtClean="0"/>
              <a:t>library </a:t>
            </a:r>
            <a:r>
              <a:rPr lang="en-US" sz="2400" dirty="0"/>
              <a:t>data can </a:t>
            </a:r>
            <a:r>
              <a:rPr lang="en-US" sz="2400" dirty="0" smtClean="0"/>
              <a:t>now be </a:t>
            </a:r>
            <a:r>
              <a:rPr lang="en-US" sz="2400" dirty="0"/>
              <a:t>published as web-based data that can be easily </a:t>
            </a:r>
            <a:r>
              <a:rPr lang="en-US" sz="2400" dirty="0" smtClean="0"/>
              <a:t>sharable, findable </a:t>
            </a:r>
            <a:r>
              <a:rPr lang="en-US" sz="2400" dirty="0"/>
              <a:t>and linkable on the web. </a:t>
            </a:r>
            <a:endParaRPr lang="en-US" sz="2400" dirty="0" smtClean="0"/>
          </a:p>
          <a:p>
            <a:r>
              <a:rPr lang="en-US" sz="2400" dirty="0"/>
              <a:t>Source: </a:t>
            </a:r>
            <a:r>
              <a:rPr lang="en-US" sz="2400" dirty="0" smtClean="0"/>
              <a:t>Semantic web basics: </a:t>
            </a:r>
            <a:r>
              <a:rPr lang="en-US" sz="2400" dirty="0" smtClean="0">
                <a:hlinkClick r:id="rId3"/>
              </a:rPr>
              <a:t>http</a:t>
            </a:r>
            <a:r>
              <a:rPr lang="en-US" sz="2400" dirty="0">
                <a:hlinkClick r:id="rId3"/>
              </a:rPr>
              <a:t>://</a:t>
            </a:r>
            <a:r>
              <a:rPr lang="en-US" sz="2400" dirty="0" smtClean="0">
                <a:hlinkClick r:id="rId3"/>
              </a:rPr>
              <a:t>www.linkeddatatools.com/semantic-web-basics</a:t>
            </a:r>
            <a:endParaRPr lang="en-US" sz="2400" dirty="0" smtClean="0"/>
          </a:p>
          <a:p>
            <a:endParaRPr lang="en-US" sz="2400" dirty="0" smtClean="0"/>
          </a:p>
          <a:p>
            <a:endParaRPr lang="en-US" dirty="0"/>
          </a:p>
        </p:txBody>
      </p:sp>
      <p:pic>
        <p:nvPicPr>
          <p:cNvPr id="13" name="Picture 12" descr="http://www.linkeddatatools.com/images/linked-data-semantic-conceptjpg.jpg"/>
          <p:cNvPicPr/>
          <p:nvPr/>
        </p:nvPicPr>
        <p:blipFill>
          <a:blip r:embed="rId4">
            <a:extLst>
              <a:ext uri="{28A0092B-C50C-407E-A947-70E740481C1C}">
                <a14:useLocalDpi xmlns:a14="http://schemas.microsoft.com/office/drawing/2010/main" val="0"/>
              </a:ext>
            </a:extLst>
          </a:blip>
          <a:srcRect/>
          <a:stretch>
            <a:fillRect/>
          </a:stretch>
        </p:blipFill>
        <p:spPr bwMode="auto">
          <a:xfrm>
            <a:off x="10158442" y="383491"/>
            <a:ext cx="1524000" cy="1428750"/>
          </a:xfrm>
          <a:prstGeom prst="rect">
            <a:avLst/>
          </a:prstGeom>
          <a:noFill/>
          <a:ln>
            <a:noFill/>
          </a:ln>
        </p:spPr>
      </p:pic>
    </p:spTree>
    <p:extLst>
      <p:ext uri="{BB962C8B-B14F-4D97-AF65-F5344CB8AC3E}">
        <p14:creationId xmlns:p14="http://schemas.microsoft.com/office/powerpoint/2010/main" val="1115367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Linked Data (Graph) Model</a:t>
            </a:r>
            <a:endParaRPr lang="en-US" dirty="0"/>
          </a:p>
        </p:txBody>
      </p:sp>
      <p:pic>
        <p:nvPicPr>
          <p:cNvPr id="2050" name="Picture 2" descr="http://www.linkeddatatools.com/images/example_graph.pn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93829" y="1528012"/>
            <a:ext cx="6080932" cy="404547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p:txBody>
          <a:bodyPr>
            <a:normAutofit/>
          </a:bodyPr>
          <a:lstStyle/>
          <a:p>
            <a:r>
              <a:rPr lang="en-US" sz="2000" b="1" dirty="0" smtClean="0"/>
              <a:t>Data</a:t>
            </a:r>
          </a:p>
          <a:p>
            <a:r>
              <a:rPr lang="en-US" sz="2000" b="1" dirty="0" smtClean="0"/>
              <a:t>Description</a:t>
            </a:r>
          </a:p>
          <a:p>
            <a:r>
              <a:rPr lang="en-US" sz="2000" b="1" dirty="0" smtClean="0"/>
              <a:t>Relationship</a:t>
            </a:r>
          </a:p>
          <a:p>
            <a:endParaRPr lang="en-US" dirty="0"/>
          </a:p>
          <a:p>
            <a:r>
              <a:rPr lang="en-US" dirty="0">
                <a:hlinkClick r:id="rId4"/>
              </a:rPr>
              <a:t>http://</a:t>
            </a:r>
            <a:r>
              <a:rPr lang="en-US" dirty="0" smtClean="0">
                <a:hlinkClick r:id="rId4"/>
              </a:rPr>
              <a:t>www.linkeddatatools.com/introducing-rdf</a:t>
            </a:r>
            <a:endParaRPr lang="en-US" dirty="0" smtClean="0"/>
          </a:p>
          <a:p>
            <a:endParaRPr lang="en-US" dirty="0"/>
          </a:p>
        </p:txBody>
      </p:sp>
      <p:sp>
        <p:nvSpPr>
          <p:cNvPr id="3" name="TextBox 2"/>
          <p:cNvSpPr txBox="1"/>
          <p:nvPr/>
        </p:nvSpPr>
        <p:spPr>
          <a:xfrm>
            <a:off x="833492" y="338947"/>
            <a:ext cx="8243190" cy="369332"/>
          </a:xfrm>
          <a:prstGeom prst="rect">
            <a:avLst/>
          </a:prstGeom>
          <a:noFill/>
        </p:spPr>
        <p:txBody>
          <a:bodyPr wrap="square" rtlCol="0">
            <a:spAutoFit/>
          </a:bodyPr>
          <a:lstStyle/>
          <a:p>
            <a:r>
              <a:rPr lang="en-US" b="1" dirty="0"/>
              <a:t>Bengie is a dog</a:t>
            </a:r>
            <a:r>
              <a:rPr lang="en-US" b="1" dirty="0" smtClean="0"/>
              <a:t>. Bonnie </a:t>
            </a:r>
            <a:r>
              <a:rPr lang="en-US" b="1" dirty="0"/>
              <a:t>is a cat</a:t>
            </a:r>
            <a:r>
              <a:rPr lang="en-US" b="1" dirty="0" smtClean="0"/>
              <a:t>. Bengie </a:t>
            </a:r>
            <a:r>
              <a:rPr lang="en-US" b="1" dirty="0"/>
              <a:t>and Bonnie are friends.</a:t>
            </a:r>
          </a:p>
        </p:txBody>
      </p:sp>
      <p:cxnSp>
        <p:nvCxnSpPr>
          <p:cNvPr id="6" name="Straight Arrow Connector 5"/>
          <p:cNvCxnSpPr/>
          <p:nvPr/>
        </p:nvCxnSpPr>
        <p:spPr>
          <a:xfrm flipH="1" flipV="1">
            <a:off x="6295292" y="2719754"/>
            <a:ext cx="2366265" cy="76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6598" y="0"/>
            <a:ext cx="9871649" cy="886351"/>
          </a:xfrm>
        </p:spPr>
        <p:txBody>
          <a:bodyPr/>
          <a:lstStyle/>
          <a:p>
            <a:pPr algn="ctr"/>
            <a:r>
              <a:rPr lang="en-US" dirty="0" smtClean="0"/>
              <a:t>‘Things’ not ‘strings’</a:t>
            </a:r>
            <a:endParaRPr lang="en-US" dirty="0"/>
          </a:p>
        </p:txBody>
      </p:sp>
      <p:sp>
        <p:nvSpPr>
          <p:cNvPr id="7" name="Content Placeholder 6"/>
          <p:cNvSpPr>
            <a:spLocks noGrp="1"/>
          </p:cNvSpPr>
          <p:nvPr>
            <p:ph idx="1"/>
          </p:nvPr>
        </p:nvSpPr>
        <p:spPr>
          <a:xfrm>
            <a:off x="890334" y="1818478"/>
            <a:ext cx="10058400" cy="4050792"/>
          </a:xfrm>
        </p:spPr>
        <p:txBody>
          <a:bodyPr>
            <a:normAutofit/>
          </a:bodyPr>
          <a:lstStyle/>
          <a:p>
            <a:pPr marL="0" indent="0">
              <a:buNone/>
            </a:pPr>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endParaRPr lang="en-US" dirty="0"/>
          </a:p>
          <a:p>
            <a:endParaRPr lang="en-US" dirty="0" smtClean="0"/>
          </a:p>
          <a:p>
            <a:pPr marL="0" indent="0">
              <a:buNone/>
            </a:pPr>
            <a:endParaRPr lang="en-US" dirty="0"/>
          </a:p>
        </p:txBody>
      </p:sp>
      <p:pic>
        <p:nvPicPr>
          <p:cNvPr id="8" name="Picture 7"/>
          <p:cNvPicPr>
            <a:picLocks noChangeAspect="1"/>
          </p:cNvPicPr>
          <p:nvPr/>
        </p:nvPicPr>
        <p:blipFill>
          <a:blip r:embed="rId3"/>
          <a:stretch>
            <a:fillRect/>
          </a:stretch>
        </p:blipFill>
        <p:spPr>
          <a:xfrm>
            <a:off x="3545402" y="935357"/>
            <a:ext cx="5541188" cy="5413125"/>
          </a:xfrm>
          <a:prstGeom prst="rect">
            <a:avLst/>
          </a:prstGeom>
        </p:spPr>
      </p:pic>
      <p:sp>
        <p:nvSpPr>
          <p:cNvPr id="9" name="Rectangle 8"/>
          <p:cNvSpPr/>
          <p:nvPr/>
        </p:nvSpPr>
        <p:spPr>
          <a:xfrm>
            <a:off x="190734" y="6429225"/>
            <a:ext cx="11638741" cy="646331"/>
          </a:xfrm>
          <a:prstGeom prst="rect">
            <a:avLst/>
          </a:prstGeom>
        </p:spPr>
        <p:txBody>
          <a:bodyPr wrap="square">
            <a:spAutoFit/>
          </a:bodyPr>
          <a:lstStyle/>
          <a:p>
            <a:r>
              <a:rPr lang="en-US" dirty="0"/>
              <a:t>Source: LC’s Understanding MARC Bibliographic, part XI: </a:t>
            </a:r>
            <a:r>
              <a:rPr lang="en-US" dirty="0">
                <a:hlinkClick r:id="rId4"/>
              </a:rPr>
              <a:t>http://</a:t>
            </a:r>
            <a:r>
              <a:rPr lang="en-US" dirty="0" smtClean="0">
                <a:hlinkClick r:id="rId4"/>
              </a:rPr>
              <a:t>www.loc.gov/marc/umb/um11to12.html</a:t>
            </a:r>
            <a:endParaRPr lang="en-US" dirty="0" smtClean="0"/>
          </a:p>
          <a:p>
            <a:endParaRPr lang="en-US" dirty="0"/>
          </a:p>
        </p:txBody>
      </p:sp>
    </p:spTree>
    <p:extLst>
      <p:ext uri="{BB962C8B-B14F-4D97-AF65-F5344CB8AC3E}">
        <p14:creationId xmlns:p14="http://schemas.microsoft.com/office/powerpoint/2010/main" val="173696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back ‘RDF’ to the future…</a:t>
            </a:r>
            <a:endParaRPr lang="en-US" dirty="0"/>
          </a:p>
        </p:txBody>
      </p:sp>
      <p:pic>
        <p:nvPicPr>
          <p:cNvPr id="7" name="Content Placeholder 6"/>
          <p:cNvPicPr>
            <a:picLocks noGrp="1" noChangeAspect="1"/>
          </p:cNvPicPr>
          <p:nvPr>
            <p:ph idx="1"/>
          </p:nvPr>
        </p:nvPicPr>
        <p:blipFill>
          <a:blip r:embed="rId3"/>
          <a:stretch>
            <a:fillRect/>
          </a:stretch>
        </p:blipFill>
        <p:spPr>
          <a:xfrm>
            <a:off x="838200" y="1483785"/>
            <a:ext cx="6711950" cy="3423705"/>
          </a:xfrm>
          <a:prstGeom prst="rect">
            <a:avLst/>
          </a:prstGeom>
        </p:spPr>
      </p:pic>
      <p:sp>
        <p:nvSpPr>
          <p:cNvPr id="4" name="Text Placeholder 3"/>
          <p:cNvSpPr>
            <a:spLocks noGrp="1"/>
          </p:cNvSpPr>
          <p:nvPr>
            <p:ph type="body" sz="half" idx="2"/>
          </p:nvPr>
        </p:nvSpPr>
        <p:spPr/>
        <p:txBody>
          <a:bodyPr>
            <a:normAutofit fontScale="85000" lnSpcReduction="10000"/>
          </a:bodyPr>
          <a:lstStyle/>
          <a:p>
            <a:r>
              <a:rPr lang="en-US" dirty="0"/>
              <a:t>EXAMPLE 1: Sample triples (informal)</a:t>
            </a:r>
          </a:p>
          <a:p>
            <a:r>
              <a:rPr lang="en-US" dirty="0"/>
              <a:t>&lt;Bob&gt; &lt;is a&gt; &lt;person&gt;.</a:t>
            </a:r>
          </a:p>
          <a:p>
            <a:r>
              <a:rPr lang="en-US" dirty="0"/>
              <a:t>&lt;Bob&gt; &lt;is a friend of&gt; &lt;Alice&gt;.</a:t>
            </a:r>
          </a:p>
          <a:p>
            <a:r>
              <a:rPr lang="en-US" dirty="0"/>
              <a:t>&lt;Bob&gt; &lt;is born on&gt; &lt;the 4th of July 1990&gt;. </a:t>
            </a:r>
          </a:p>
          <a:p>
            <a:r>
              <a:rPr lang="en-US" dirty="0"/>
              <a:t>&lt;Bob&gt; &lt;is interested in&gt; &lt;the Mona Lisa&gt;.</a:t>
            </a:r>
          </a:p>
          <a:p>
            <a:r>
              <a:rPr lang="en-US" dirty="0"/>
              <a:t>&lt;the Mona Lisa&gt; &lt;was created by&gt; &lt;Leonardo da Vinci&gt;.</a:t>
            </a:r>
          </a:p>
          <a:p>
            <a:r>
              <a:rPr lang="en-US" dirty="0"/>
              <a:t>&lt;the video 'La Joconde à Washington'&gt; &lt;is about&gt; &lt;the Mona Lisa</a:t>
            </a:r>
            <a:r>
              <a:rPr lang="en-US" dirty="0" smtClean="0"/>
              <a:t>&gt;</a:t>
            </a:r>
          </a:p>
          <a:p>
            <a:endParaRPr lang="en-US" dirty="0" smtClean="0"/>
          </a:p>
          <a:p>
            <a:r>
              <a:rPr lang="en-US" b="1" dirty="0" smtClean="0">
                <a:solidFill>
                  <a:schemeClr val="tx1"/>
                </a:solidFill>
              </a:rPr>
              <a:t>RDF Primer: </a:t>
            </a:r>
            <a:r>
              <a:rPr lang="en-US" dirty="0" smtClean="0">
                <a:hlinkClick r:id="rId4"/>
              </a:rPr>
              <a:t>http</a:t>
            </a:r>
            <a:r>
              <a:rPr lang="en-US" dirty="0">
                <a:hlinkClick r:id="rId4"/>
              </a:rPr>
              <a:t>://www.w3.org/TR/2014/NOTE-rdf11-primer-20140225/#</a:t>
            </a:r>
            <a:r>
              <a:rPr lang="en-US" dirty="0" smtClean="0">
                <a:hlinkClick r:id="rId4"/>
              </a:rPr>
              <a:t>fig1</a:t>
            </a:r>
            <a:endParaRPr lang="en-US" dirty="0" smtClean="0"/>
          </a:p>
          <a:p>
            <a:endParaRPr lang="en-US" dirty="0"/>
          </a:p>
          <a:p>
            <a:endParaRPr lang="en-US" dirty="0"/>
          </a:p>
        </p:txBody>
      </p:sp>
      <p:sp>
        <p:nvSpPr>
          <p:cNvPr id="3" name="TextBox 2"/>
          <p:cNvSpPr txBox="1"/>
          <p:nvPr/>
        </p:nvSpPr>
        <p:spPr>
          <a:xfrm>
            <a:off x="43772" y="5934670"/>
            <a:ext cx="9056455" cy="923330"/>
          </a:xfrm>
          <a:prstGeom prst="rect">
            <a:avLst/>
          </a:prstGeom>
          <a:noFill/>
        </p:spPr>
        <p:txBody>
          <a:bodyPr wrap="square" rtlCol="0">
            <a:spAutoFit/>
          </a:bodyPr>
          <a:lstStyle/>
          <a:p>
            <a:r>
              <a:rPr lang="en-US" dirty="0" smtClean="0"/>
              <a:t>See also an example of RDF data in comparison to the relational </a:t>
            </a:r>
            <a:r>
              <a:rPr lang="en-US" dirty="0"/>
              <a:t>database info.: </a:t>
            </a:r>
            <a:endParaRPr lang="en-US" dirty="0" smtClean="0"/>
          </a:p>
          <a:p>
            <a:r>
              <a:rPr lang="en-US" dirty="0" smtClean="0">
                <a:hlinkClick r:id="rId5"/>
              </a:rPr>
              <a:t>http</a:t>
            </a:r>
            <a:r>
              <a:rPr lang="en-US" dirty="0">
                <a:hlinkClick r:id="rId5"/>
              </a:rPr>
              <a:t>://</a:t>
            </a:r>
            <a:r>
              <a:rPr lang="en-US" dirty="0" smtClean="0">
                <a:hlinkClick r:id="rId5"/>
              </a:rPr>
              <a:t>forge.taotesting.com/projects/tao/wiki/RDF_by_example</a:t>
            </a:r>
            <a:endParaRPr lang="en-US" dirty="0" smtClean="0"/>
          </a:p>
          <a:p>
            <a:endParaRPr lang="en-US"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1378" r="17816"/>
          <a:stretch/>
        </p:blipFill>
        <p:spPr>
          <a:xfrm>
            <a:off x="2358198" y="164412"/>
            <a:ext cx="2273481" cy="1398442"/>
          </a:xfrm>
          <a:prstGeom prst="rect">
            <a:avLst/>
          </a:prstGeom>
        </p:spPr>
      </p:pic>
      <p:cxnSp>
        <p:nvCxnSpPr>
          <p:cNvPr id="10" name="Straight Arrow Connector 9"/>
          <p:cNvCxnSpPr/>
          <p:nvPr/>
        </p:nvCxnSpPr>
        <p:spPr>
          <a:xfrm flipH="1" flipV="1">
            <a:off x="4435045" y="1211943"/>
            <a:ext cx="1190322" cy="453350"/>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29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5670</TotalTime>
  <Words>3532</Words>
  <Application>Microsoft Office PowerPoint</Application>
  <PresentationFormat>Widescreen</PresentationFormat>
  <Paragraphs>451</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 Unicode MS</vt:lpstr>
      <vt:lpstr>Arial</vt:lpstr>
      <vt:lpstr>Calibri</vt:lpstr>
      <vt:lpstr>Rockwell</vt:lpstr>
      <vt:lpstr>Rockwell Condensed</vt:lpstr>
      <vt:lpstr>Times New Roman</vt:lpstr>
      <vt:lpstr>Wingdings</vt:lpstr>
      <vt:lpstr>Wood Type</vt:lpstr>
      <vt:lpstr>   Graph thinking, linked open data &amp;          semantic web: preparing for  the post-MARC world.</vt:lpstr>
      <vt:lpstr>What’s The riddle of the day?</vt:lpstr>
      <vt:lpstr>PowerPoint Presentation</vt:lpstr>
      <vt:lpstr>The visible library</vt:lpstr>
      <vt:lpstr>Semantic web</vt:lpstr>
      <vt:lpstr>Semantic Web &amp; Linked Data</vt:lpstr>
      <vt:lpstr>Linked Data (Graph) Model</vt:lpstr>
      <vt:lpstr>‘Things’ not ‘strings’</vt:lpstr>
      <vt:lpstr>Bringing back ‘RDF’ to the future…</vt:lpstr>
      <vt:lpstr>BIBFRAME as linked data</vt:lpstr>
      <vt:lpstr>BIBFRAME as LIBRARY LINKED DATA</vt:lpstr>
      <vt:lpstr>Bibframe editors</vt:lpstr>
      <vt:lpstr>BIBFRAME scribe linking to agrovoc: </vt:lpstr>
      <vt:lpstr>An Arabic sample record converted from MARCxml to bibframe.</vt:lpstr>
      <vt:lpstr>PowerPoint Presentation</vt:lpstr>
      <vt:lpstr>PowerPoint Presentation</vt:lpstr>
      <vt:lpstr>BIBFRAMe Example from DPL.</vt:lpstr>
      <vt:lpstr>Bibfra.me</vt:lpstr>
      <vt:lpstr>PowerPoint Presentation</vt:lpstr>
      <vt:lpstr>Other linked data examples.</vt:lpstr>
      <vt:lpstr>PowerPoint Presentation</vt:lpstr>
      <vt:lpstr>Description of Egypt. A partial RDF Turtle codes showing multiple metadata sources in the prefixes highlighted (in purple) below: </vt:lpstr>
      <vt:lpstr>PowerPoint Presentation</vt:lpstr>
      <vt:lpstr>Linked data in OCLC’s Wolrdcat.org</vt:lpstr>
      <vt:lpstr>‘Les misérables’ as Linked data. </vt:lpstr>
      <vt:lpstr>Data visualization &amp;  other New possibilities  for libraries with linked data.</vt:lpstr>
      <vt:lpstr>PowerPoint Presentation</vt:lpstr>
      <vt:lpstr>PowerPoint Presentation</vt:lpstr>
      <vt:lpstr>Viewshare:  Fulton Street Trade Cards collection</vt:lpstr>
      <vt:lpstr>PowerPoint Presentation</vt:lpstr>
      <vt:lpstr>Cornell University Library  ‘Siam mapped’</vt:lpstr>
      <vt:lpstr>Discovery services</vt:lpstr>
      <vt:lpstr>Discovery Services</vt:lpstr>
      <vt:lpstr> The road map  to bibframe</vt:lpstr>
      <vt:lpstr>How to plan for the Transition  to BIBFRAME &amp; Linked Data: recommendations.</vt:lpstr>
      <vt:lpstr>Recommendation: Cataloging &amp; Metadata Services’ Action Plan</vt:lpstr>
      <vt:lpstr>Recommendation:  A Library-Wide  action plan.</vt:lpstr>
      <vt:lpstr>PowerPoint Presentation</vt:lpstr>
      <vt:lpstr>You can now join: AMICAL Linked Data &amp; BIBFRAME Interest Group</vt:lpstr>
      <vt:lpstr>Additional RESOURCES (1)</vt:lpstr>
      <vt:lpstr>Additional Resources (2)</vt:lpstr>
      <vt:lpstr>Image Credits</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the future</dc:title>
  <dc:creator>Anchalee P Roberts</dc:creator>
  <cp:lastModifiedBy>Anchalee P Roberts</cp:lastModifiedBy>
  <cp:revision>352</cp:revision>
  <dcterms:created xsi:type="dcterms:W3CDTF">2015-03-27T08:24:43Z</dcterms:created>
  <dcterms:modified xsi:type="dcterms:W3CDTF">2015-08-23T23:55:54Z</dcterms:modified>
</cp:coreProperties>
</file>